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5"/>
  </p:notesMasterIdLst>
  <p:handoutMasterIdLst>
    <p:handoutMasterId r:id="rId36"/>
  </p:handoutMasterIdLst>
  <p:sldIdLst>
    <p:sldId id="258" r:id="rId2"/>
    <p:sldId id="302" r:id="rId3"/>
    <p:sldId id="305" r:id="rId4"/>
    <p:sldId id="306" r:id="rId5"/>
    <p:sldId id="308" r:id="rId6"/>
    <p:sldId id="307" r:id="rId7"/>
    <p:sldId id="309" r:id="rId8"/>
    <p:sldId id="310" r:id="rId9"/>
    <p:sldId id="311" r:id="rId10"/>
    <p:sldId id="314" r:id="rId11"/>
    <p:sldId id="313" r:id="rId12"/>
    <p:sldId id="312" r:id="rId13"/>
    <p:sldId id="319" r:id="rId14"/>
    <p:sldId id="320" r:id="rId15"/>
    <p:sldId id="321" r:id="rId16"/>
    <p:sldId id="323" r:id="rId17"/>
    <p:sldId id="322" r:id="rId18"/>
    <p:sldId id="317" r:id="rId19"/>
    <p:sldId id="324" r:id="rId20"/>
    <p:sldId id="318" r:id="rId21"/>
    <p:sldId id="326" r:id="rId22"/>
    <p:sldId id="334" r:id="rId23"/>
    <p:sldId id="330" r:id="rId24"/>
    <p:sldId id="342" r:id="rId25"/>
    <p:sldId id="337" r:id="rId26"/>
    <p:sldId id="331" r:id="rId27"/>
    <p:sldId id="332" r:id="rId28"/>
    <p:sldId id="333" r:id="rId29"/>
    <p:sldId id="341" r:id="rId30"/>
    <p:sldId id="340" r:id="rId31"/>
    <p:sldId id="316" r:id="rId32"/>
    <p:sldId id="343" r:id="rId33"/>
    <p:sldId id="34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7500"/>
    <a:srgbClr val="F7F9F9"/>
    <a:srgbClr val="CEC9B5"/>
    <a:srgbClr val="69685B"/>
    <a:srgbClr val="FE12ED"/>
    <a:srgbClr val="66A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6E2E5-12C6-408D-9DBE-9FA8DB6D2591}" v="1978" dt="2022-11-02T23:51:51.815"/>
    <p1510:client id="{1FBAB634-7C92-D7D2-978D-CE23C6F104D4}" v="196" dt="2022-11-04T00:35:58.581"/>
    <p1510:client id="{F33E73B8-E7B5-7C4E-A3EC-0BB43800E054}" v="1465" dt="2022-11-03T04:21:25.084"/>
    <p1510:client id="{F5DEB6D5-929C-F182-3B3E-9EE8AE80B958}" v="811" dt="2022-11-04T02:54:23.064"/>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BranchMispredPercent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BA5B-F44E-93FB-85324390CC81}"/>
              </c:ext>
            </c:extLst>
          </c:dPt>
          <c:dPt>
            <c:idx val="1"/>
            <c:invertIfNegative val="0"/>
            <c:bubble3D val="0"/>
            <c:spPr>
              <a:solidFill>
                <a:srgbClr val="E87500"/>
              </a:solidFill>
              <a:ln>
                <a:noFill/>
              </a:ln>
              <a:effectLst/>
            </c:spPr>
            <c:extLst>
              <c:ext xmlns:c16="http://schemas.microsoft.com/office/drawing/2014/chart" uri="{C3380CC4-5D6E-409C-BE32-E72D297353CC}">
                <c16:uniqueId val="{00000003-BA5B-F44E-93FB-85324390CC81}"/>
              </c:ext>
            </c:extLst>
          </c:dPt>
          <c:dPt>
            <c:idx val="2"/>
            <c:invertIfNegative val="0"/>
            <c:bubble3D val="0"/>
            <c:spPr>
              <a:solidFill>
                <a:srgbClr val="E87500"/>
              </a:solidFill>
              <a:ln>
                <a:noFill/>
              </a:ln>
              <a:effectLst/>
            </c:spPr>
            <c:extLst>
              <c:ext xmlns:c16="http://schemas.microsoft.com/office/drawing/2014/chart" uri="{C3380CC4-5D6E-409C-BE32-E72D297353CC}">
                <c16:uniqueId val="{00000005-BA5B-F44E-93FB-85324390CC81}"/>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BA5B-F44E-93FB-85324390CC81}"/>
              </c:ext>
            </c:extLst>
          </c:dPt>
          <c:dLbls>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A5B-F44E-93FB-85324390CC81}"/>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1024</c:v>
                </c:pt>
                <c:pt idx="1">
                  <c:v>2048</c:v>
                </c:pt>
                <c:pt idx="2">
                  <c:v>4096</c:v>
                </c:pt>
                <c:pt idx="3">
                  <c:v>8192</c:v>
                </c:pt>
              </c:numCache>
            </c:numRef>
          </c:cat>
          <c:val>
            <c:numRef>
              <c:f>Sheet1!$B$2:$B$5</c:f>
              <c:numCache>
                <c:formatCode>General</c:formatCode>
                <c:ptCount val="4"/>
                <c:pt idx="0">
                  <c:v>1.072329E-2</c:v>
                </c:pt>
                <c:pt idx="1">
                  <c:v>1.069955E-2</c:v>
                </c:pt>
                <c:pt idx="2">
                  <c:v>1.069955E-2</c:v>
                </c:pt>
                <c:pt idx="3">
                  <c:v>1.069955E-2</c:v>
                </c:pt>
              </c:numCache>
            </c:numRef>
          </c:val>
          <c:extLst>
            <c:ext xmlns:c16="http://schemas.microsoft.com/office/drawing/2014/chart" uri="{C3380CC4-5D6E-409C-BE32-E72D297353CC}">
              <c16:uniqueId val="{00000008-BA5B-F44E-93FB-85324390CC81}"/>
            </c:ext>
          </c:extLst>
        </c:ser>
        <c:ser>
          <c:idx val="1"/>
          <c:order val="1"/>
          <c:tx>
            <c:strRef>
              <c:f>Sheet1!$C$1</c:f>
              <c:strCache>
                <c:ptCount val="1"/>
                <c:pt idx="0">
                  <c:v>429.mcf</c:v>
                </c:pt>
              </c:strCache>
            </c:strRef>
          </c:tx>
          <c:spPr>
            <a:solidFill>
              <a:schemeClr val="accent2"/>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BA5B-F44E-93FB-85324390CC81}"/>
              </c:ext>
            </c:extLst>
          </c:dPt>
          <c:dPt>
            <c:idx val="2"/>
            <c:invertIfNegative val="0"/>
            <c:bubble3D val="0"/>
            <c:spPr>
              <a:solidFill>
                <a:srgbClr val="69BD28"/>
              </a:solidFill>
              <a:ln>
                <a:noFill/>
              </a:ln>
              <a:effectLst/>
            </c:spPr>
            <c:extLst>
              <c:ext xmlns:c16="http://schemas.microsoft.com/office/drawing/2014/chart" uri="{C3380CC4-5D6E-409C-BE32-E72D297353CC}">
                <c16:uniqueId val="{0000000C-BA5B-F44E-93FB-85324390CC81}"/>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1024</c:v>
                </c:pt>
                <c:pt idx="1">
                  <c:v>2048</c:v>
                </c:pt>
                <c:pt idx="2">
                  <c:v>4096</c:v>
                </c:pt>
                <c:pt idx="3">
                  <c:v>8192</c:v>
                </c:pt>
              </c:numCache>
            </c:numRef>
          </c:cat>
          <c:val>
            <c:numRef>
              <c:f>Sheet1!$C$2:$C$5</c:f>
              <c:numCache>
                <c:formatCode>General</c:formatCode>
                <c:ptCount val="4"/>
                <c:pt idx="0">
                  <c:v>7.3850379999999993E-2</c:v>
                </c:pt>
                <c:pt idx="1">
                  <c:v>6.5321729999999995E-2</c:v>
                </c:pt>
                <c:pt idx="2">
                  <c:v>5.9639820000000003E-2</c:v>
                </c:pt>
                <c:pt idx="3">
                  <c:v>5.9640779999999997E-2</c:v>
                </c:pt>
              </c:numCache>
            </c:numRef>
          </c:val>
          <c:extLst>
            <c:ext xmlns:c16="http://schemas.microsoft.com/office/drawing/2014/chart" uri="{C3380CC4-5D6E-409C-BE32-E72D297353CC}">
              <c16:uniqueId val="{0000000D-BA5B-F44E-93FB-85324390CC81}"/>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BTB Entries (Local Predictor Size fixed at 1024)</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8.0000000000000016E-2"/>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BranchMispredPercent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EC8F-1146-8219-6EE5B731232F}"/>
              </c:ext>
            </c:extLst>
          </c:dPt>
          <c:dPt>
            <c:idx val="1"/>
            <c:invertIfNegative val="0"/>
            <c:bubble3D val="0"/>
            <c:spPr>
              <a:solidFill>
                <a:srgbClr val="E87500"/>
              </a:solidFill>
              <a:ln>
                <a:noFill/>
              </a:ln>
              <a:effectLst/>
            </c:spPr>
            <c:extLst>
              <c:ext xmlns:c16="http://schemas.microsoft.com/office/drawing/2014/chart" uri="{C3380CC4-5D6E-409C-BE32-E72D297353CC}">
                <c16:uniqueId val="{00000003-EC8F-1146-8219-6EE5B731232F}"/>
              </c:ext>
            </c:extLst>
          </c:dPt>
          <c:dPt>
            <c:idx val="2"/>
            <c:invertIfNegative val="0"/>
            <c:bubble3D val="0"/>
            <c:spPr>
              <a:solidFill>
                <a:srgbClr val="E87500"/>
              </a:solidFill>
              <a:ln>
                <a:noFill/>
              </a:ln>
              <a:effectLst/>
            </c:spPr>
            <c:extLst>
              <c:ext xmlns:c16="http://schemas.microsoft.com/office/drawing/2014/chart" uri="{C3380CC4-5D6E-409C-BE32-E72D297353CC}">
                <c16:uniqueId val="{00000005-EC8F-1146-8219-6EE5B731232F}"/>
              </c:ext>
            </c:extLst>
          </c:dPt>
          <c:dPt>
            <c:idx val="3"/>
            <c:invertIfNegative val="0"/>
            <c:bubble3D val="0"/>
            <c:spPr>
              <a:solidFill>
                <a:srgbClr val="E87500"/>
              </a:solidFill>
              <a:ln>
                <a:noFill/>
              </a:ln>
              <a:effectLst/>
            </c:spPr>
            <c:extLst>
              <c:ext xmlns:c16="http://schemas.microsoft.com/office/drawing/2014/chart" uri="{C3380CC4-5D6E-409C-BE32-E72D297353CC}">
                <c16:uniqueId val="{00000007-EC8F-1146-8219-6EE5B731232F}"/>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1-EC8F-1146-8219-6EE5B731232F}"/>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3-EC8F-1146-8219-6EE5B731232F}"/>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5-EC8F-1146-8219-6EE5B731232F}"/>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1024</c:v>
                </c:pt>
                <c:pt idx="1">
                  <c:v>2048</c:v>
                </c:pt>
                <c:pt idx="2">
                  <c:v>4096</c:v>
                </c:pt>
                <c:pt idx="3">
                  <c:v>8192</c:v>
                </c:pt>
              </c:numCache>
            </c:numRef>
          </c:cat>
          <c:val>
            <c:numRef>
              <c:f>Sheet1!$B$2:$B$5</c:f>
              <c:numCache>
                <c:formatCode>General</c:formatCode>
                <c:ptCount val="4"/>
                <c:pt idx="0">
                  <c:v>1.066393E-2</c:v>
                </c:pt>
                <c:pt idx="1">
                  <c:v>1.0640190000000001E-2</c:v>
                </c:pt>
                <c:pt idx="2">
                  <c:v>1.0640190000000001E-2</c:v>
                </c:pt>
                <c:pt idx="3">
                  <c:v>1.064E-2</c:v>
                </c:pt>
              </c:numCache>
            </c:numRef>
          </c:val>
          <c:extLst>
            <c:ext xmlns:c16="http://schemas.microsoft.com/office/drawing/2014/chart" uri="{C3380CC4-5D6E-409C-BE32-E72D297353CC}">
              <c16:uniqueId val="{00000008-EC8F-1146-8219-6EE5B731232F}"/>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EC8F-1146-8219-6EE5B731232F}"/>
              </c:ext>
            </c:extLst>
          </c:dPt>
          <c:dPt>
            <c:idx val="2"/>
            <c:invertIfNegative val="0"/>
            <c:bubble3D val="0"/>
            <c:spPr>
              <a:solidFill>
                <a:srgbClr val="69BD28"/>
              </a:solidFill>
              <a:ln>
                <a:noFill/>
              </a:ln>
              <a:effectLst/>
            </c:spPr>
            <c:extLst>
              <c:ext xmlns:c16="http://schemas.microsoft.com/office/drawing/2014/chart" uri="{C3380CC4-5D6E-409C-BE32-E72D297353CC}">
                <c16:uniqueId val="{0000000C-EC8F-1146-8219-6EE5B731232F}"/>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1024</c:v>
                </c:pt>
                <c:pt idx="1">
                  <c:v>2048</c:v>
                </c:pt>
                <c:pt idx="2">
                  <c:v>4096</c:v>
                </c:pt>
                <c:pt idx="3">
                  <c:v>8192</c:v>
                </c:pt>
              </c:numCache>
            </c:numRef>
          </c:cat>
          <c:val>
            <c:numRef>
              <c:f>Sheet1!$C$2:$C$5</c:f>
              <c:numCache>
                <c:formatCode>General</c:formatCode>
                <c:ptCount val="4"/>
                <c:pt idx="0">
                  <c:v>1.519034E-2</c:v>
                </c:pt>
                <c:pt idx="1">
                  <c:v>9.4978200000000006E-3</c:v>
                </c:pt>
                <c:pt idx="2">
                  <c:v>3.8149400000000002E-3</c:v>
                </c:pt>
                <c:pt idx="3">
                  <c:v>3.69536E-3</c:v>
                </c:pt>
              </c:numCache>
            </c:numRef>
          </c:val>
          <c:extLst>
            <c:ext xmlns:c16="http://schemas.microsoft.com/office/drawing/2014/chart" uri="{C3380CC4-5D6E-409C-BE32-E72D297353CC}">
              <c16:uniqueId val="{0000000D-EC8F-1146-8219-6EE5B731232F}"/>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BTB Entries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1.6000000000000004E-2"/>
        </c:scaling>
        <c:delete val="1"/>
        <c:axPos val="l"/>
        <c:majorGridlines>
          <c:spPr>
            <a:ln w="9525" cap="flat" cmpd="sng" algn="ctr">
              <a:solidFill>
                <a:schemeClr val="bg2">
                  <a:lumMod val="90000"/>
                </a:schemeClr>
              </a:solidFill>
              <a:round/>
            </a:ln>
            <a:effectLst/>
          </c:spPr>
        </c:majorGridlines>
        <c:numFmt formatCode="0.00%" sourceLinked="0"/>
        <c:majorTickMark val="none"/>
        <c:minorTickMark val="none"/>
        <c:tickLblPos val="nextTo"/>
        <c:crossAx val="13392445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a:pPr>
            <a:r>
              <a:rPr lang="en-US"/>
              <a:t>BTBMissPct</a:t>
            </a:r>
          </a:p>
        </c:rich>
      </c:tx>
      <c:layout>
        <c:manualLayout>
          <c:xMode val="edge"/>
          <c:yMode val="edge"/>
          <c:x val="0.37638711001776504"/>
          <c:y val="4.3812557618422607E-2"/>
        </c:manualLayout>
      </c:layout>
      <c:overlay val="0"/>
      <c:spPr>
        <a:noFill/>
        <a:ln>
          <a:noFill/>
        </a:ln>
        <a:effectLst/>
      </c:spPr>
    </c:title>
    <c:autoTitleDeleted val="0"/>
    <c:plotArea>
      <c:layout>
        <c:manualLayout>
          <c:layoutTarget val="inner"/>
          <c:xMode val="edge"/>
          <c:yMode val="edge"/>
          <c:x val="5.1904274713751884E-2"/>
          <c:y val="0.17396953818124986"/>
          <c:w val="0.77199785698349321"/>
          <c:h val="0.58689419844323121"/>
        </c:manualLayout>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extLst>
              <c:ext xmlns:c16="http://schemas.microsoft.com/office/drawing/2014/chart" uri="{C3380CC4-5D6E-409C-BE32-E72D297353CC}">
                <c16:uniqueId val="{00000000-BFE8-4D49-8FFA-B50FCFDF6518}"/>
              </c:ext>
            </c:extLst>
          </c:dPt>
          <c:dPt>
            <c:idx val="1"/>
            <c:invertIfNegative val="0"/>
            <c:bubble3D val="0"/>
            <c:extLst>
              <c:ext xmlns:c16="http://schemas.microsoft.com/office/drawing/2014/chart" uri="{C3380CC4-5D6E-409C-BE32-E72D297353CC}">
                <c16:uniqueId val="{00000001-BFE8-4D49-8FFA-B50FCFDF6518}"/>
              </c:ext>
            </c:extLst>
          </c:dPt>
          <c:dPt>
            <c:idx val="2"/>
            <c:invertIfNegative val="0"/>
            <c:bubble3D val="0"/>
            <c:extLst>
              <c:ext xmlns:c16="http://schemas.microsoft.com/office/drawing/2014/chart" uri="{C3380CC4-5D6E-409C-BE32-E72D297353CC}">
                <c16:uniqueId val="{00000002-BFE8-4D49-8FFA-B50FCFDF6518}"/>
              </c:ext>
            </c:extLst>
          </c:dPt>
          <c:dPt>
            <c:idx val="3"/>
            <c:invertIfNegative val="0"/>
            <c:bubble3D val="0"/>
            <c:extLst>
              <c:ext xmlns:c16="http://schemas.microsoft.com/office/drawing/2014/chart" uri="{C3380CC4-5D6E-409C-BE32-E72D297353CC}">
                <c16:uniqueId val="{00000003-BFE8-4D49-8FFA-B50FCFDF6518}"/>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0-BFE8-4D49-8FFA-B50FCFDF6518}"/>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1-BFE8-4D49-8FFA-B50FCFDF6518}"/>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2-BFE8-4D49-8FFA-B50FCFDF6518}"/>
                </c:ext>
              </c:extLst>
            </c:dLbl>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512/2048/2048</c:v>
                </c:pt>
                <c:pt idx="1">
                  <c:v>1024/4096/4096</c:v>
                </c:pt>
                <c:pt idx="2">
                  <c:v>2048/8192/8192</c:v>
                </c:pt>
                <c:pt idx="3">
                  <c:v>4096/8192/8192</c:v>
                </c:pt>
                <c:pt idx="4">
                  <c:v>4096/4096/4096</c:v>
                </c:pt>
              </c:strCache>
            </c:strRef>
          </c:cat>
          <c:val>
            <c:numRef>
              <c:f>Sheet1!$B$2:$B$6</c:f>
              <c:numCache>
                <c:formatCode>General</c:formatCode>
                <c:ptCount val="5"/>
                <c:pt idx="0">
                  <c:v>2.0576710000000002E-2</c:v>
                </c:pt>
                <c:pt idx="1">
                  <c:v>2.056171E-2</c:v>
                </c:pt>
                <c:pt idx="2">
                  <c:v>2.054272E-2</c:v>
                </c:pt>
                <c:pt idx="3">
                  <c:v>2.0539379999999999E-2</c:v>
                </c:pt>
                <c:pt idx="4">
                  <c:v>2.0539209999999999E-2</c:v>
                </c:pt>
              </c:numCache>
            </c:numRef>
          </c:val>
          <c:extLst>
            <c:ext xmlns:c16="http://schemas.microsoft.com/office/drawing/2014/chart" uri="{C3380CC4-5D6E-409C-BE32-E72D297353CC}">
              <c16:uniqueId val="{00000004-BFE8-4D49-8FFA-B50FCFDF6518}"/>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extLst>
              <c:ext xmlns:c16="http://schemas.microsoft.com/office/drawing/2014/chart" uri="{C3380CC4-5D6E-409C-BE32-E72D297353CC}">
                <c16:uniqueId val="{00000005-BFE8-4D49-8FFA-B50FCFDF6518}"/>
              </c:ext>
            </c:extLst>
          </c:dPt>
          <c:dPt>
            <c:idx val="2"/>
            <c:invertIfNegative val="0"/>
            <c:bubble3D val="0"/>
            <c:extLst>
              <c:ext xmlns:c16="http://schemas.microsoft.com/office/drawing/2014/chart" uri="{C3380CC4-5D6E-409C-BE32-E72D297353CC}">
                <c16:uniqueId val="{00000006-BFE8-4D49-8FFA-B50FCFDF6518}"/>
              </c:ext>
            </c:extLst>
          </c:dPt>
          <c:dLbls>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512/2048/2048</c:v>
                </c:pt>
                <c:pt idx="1">
                  <c:v>1024/4096/4096</c:v>
                </c:pt>
                <c:pt idx="2">
                  <c:v>2048/8192/8192</c:v>
                </c:pt>
                <c:pt idx="3">
                  <c:v>4096/8192/8192</c:v>
                </c:pt>
                <c:pt idx="4">
                  <c:v>4096/4096/4096</c:v>
                </c:pt>
              </c:strCache>
            </c:strRef>
          </c:cat>
          <c:val>
            <c:numRef>
              <c:f>Sheet1!$C$2:$C$6</c:f>
              <c:numCache>
                <c:formatCode>General</c:formatCode>
                <c:ptCount val="5"/>
                <c:pt idx="0">
                  <c:v>3.4045060000000002E-2</c:v>
                </c:pt>
                <c:pt idx="1">
                  <c:v>1.371825E-2</c:v>
                </c:pt>
                <c:pt idx="2">
                  <c:v>1.483979E-2</c:v>
                </c:pt>
                <c:pt idx="3">
                  <c:v>1.5520040000000001E-2</c:v>
                </c:pt>
                <c:pt idx="4">
                  <c:v>1.5519929999999999E-2</c:v>
                </c:pt>
              </c:numCache>
            </c:numRef>
          </c:val>
          <c:extLst>
            <c:ext xmlns:c16="http://schemas.microsoft.com/office/drawing/2014/chart" uri="{C3380CC4-5D6E-409C-BE32-E72D297353CC}">
              <c16:uniqueId val="{00000007-BFE8-4D49-8FFA-B50FCFDF6518}"/>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vert="horz"/>
              <a:lstStyle/>
              <a:p>
                <a:pPr>
                  <a:defRPr/>
                </a:pPr>
                <a:r>
                  <a:rPr lang="en-US"/>
                  <a:t>Local/Global/Choice predictor size (BTB Entries fixed at 8192)</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310122559"/>
        <c:crosses val="autoZero"/>
        <c:auto val="1"/>
        <c:lblAlgn val="ctr"/>
        <c:lblOffset val="100"/>
        <c:noMultiLvlLbl val="0"/>
      </c:catAx>
      <c:valAx>
        <c:axId val="1310122559"/>
        <c:scaling>
          <c:orientation val="minMax"/>
          <c:max val="3.5000000000000003E-2"/>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minorUnit val="1.0000000000000002E-2"/>
      </c:valAx>
      <c:spPr>
        <a:noFill/>
        <a:ln>
          <a:noFill/>
        </a:ln>
        <a:effectLst/>
      </c:spPr>
    </c:plotArea>
    <c:legend>
      <c:legendPos val="r"/>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a:pPr>
            <a:r>
              <a:rPr lang="en-US"/>
              <a:t>BranchMispredPercent</a:t>
            </a:r>
          </a:p>
        </c:rich>
      </c:tx>
      <c:layout>
        <c:manualLayout>
          <c:xMode val="edge"/>
          <c:yMode val="edge"/>
          <c:x val="0.28044787475253713"/>
          <c:y val="6.9797093802897404E-3"/>
        </c:manualLayout>
      </c:layout>
      <c:overlay val="0"/>
      <c:spPr>
        <a:noFill/>
        <a:ln>
          <a:noFill/>
        </a:ln>
        <a:effectLst/>
      </c:spPr>
    </c:title>
    <c:autoTitleDeleted val="0"/>
    <c:plotArea>
      <c:layout>
        <c:manualLayout>
          <c:layoutTarget val="inner"/>
          <c:xMode val="edge"/>
          <c:yMode val="edge"/>
          <c:x val="2.4036550698195554E-2"/>
          <c:y val="0.13887890479016904"/>
          <c:w val="0.84082228747439347"/>
          <c:h val="0.77389203983380594"/>
        </c:manualLayout>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extLst>
              <c:ext xmlns:c16="http://schemas.microsoft.com/office/drawing/2014/chart" uri="{C3380CC4-5D6E-409C-BE32-E72D297353CC}">
                <c16:uniqueId val="{00000000-B626-004E-A967-875A66E462ED}"/>
              </c:ext>
            </c:extLst>
          </c:dPt>
          <c:dPt>
            <c:idx val="1"/>
            <c:invertIfNegative val="0"/>
            <c:bubble3D val="0"/>
            <c:extLst>
              <c:ext xmlns:c16="http://schemas.microsoft.com/office/drawing/2014/chart" uri="{C3380CC4-5D6E-409C-BE32-E72D297353CC}">
                <c16:uniqueId val="{00000001-B626-004E-A967-875A66E462ED}"/>
              </c:ext>
            </c:extLst>
          </c:dPt>
          <c:dPt>
            <c:idx val="2"/>
            <c:invertIfNegative val="0"/>
            <c:bubble3D val="0"/>
            <c:extLst>
              <c:ext xmlns:c16="http://schemas.microsoft.com/office/drawing/2014/chart" uri="{C3380CC4-5D6E-409C-BE32-E72D297353CC}">
                <c16:uniqueId val="{00000002-B626-004E-A967-875A66E462ED}"/>
              </c:ext>
            </c:extLst>
          </c:dPt>
          <c:dPt>
            <c:idx val="3"/>
            <c:invertIfNegative val="0"/>
            <c:bubble3D val="0"/>
            <c:extLst>
              <c:ext xmlns:c16="http://schemas.microsoft.com/office/drawing/2014/chart" uri="{C3380CC4-5D6E-409C-BE32-E72D297353CC}">
                <c16:uniqueId val="{00000003-B626-004E-A967-875A66E462ED}"/>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0-B626-004E-A967-875A66E462ED}"/>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1-B626-004E-A967-875A66E462ED}"/>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2-B626-004E-A967-875A66E462ED}"/>
                </c:ext>
              </c:extLst>
            </c:dLbl>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512/2048/2048</c:v>
                </c:pt>
                <c:pt idx="1">
                  <c:v>1024/4096/4096</c:v>
                </c:pt>
                <c:pt idx="2">
                  <c:v>2048/8192/8192</c:v>
                </c:pt>
                <c:pt idx="3">
                  <c:v>4096/8192/8192</c:v>
                </c:pt>
                <c:pt idx="4">
                  <c:v>4096/4096/4096</c:v>
                </c:pt>
              </c:strCache>
            </c:strRef>
          </c:cat>
          <c:val>
            <c:numRef>
              <c:f>Sheet1!$B$2:$B$6</c:f>
              <c:numCache>
                <c:formatCode>General</c:formatCode>
                <c:ptCount val="5"/>
                <c:pt idx="0">
                  <c:v>1.062832E-2</c:v>
                </c:pt>
                <c:pt idx="1">
                  <c:v>1.0640190000000001E-2</c:v>
                </c:pt>
                <c:pt idx="2">
                  <c:v>1.064415E-2</c:v>
                </c:pt>
                <c:pt idx="3">
                  <c:v>1.0659979999999999E-2</c:v>
                </c:pt>
                <c:pt idx="4">
                  <c:v>1.065206E-2</c:v>
                </c:pt>
              </c:numCache>
            </c:numRef>
          </c:val>
          <c:extLst>
            <c:ext xmlns:c16="http://schemas.microsoft.com/office/drawing/2014/chart" uri="{C3380CC4-5D6E-409C-BE32-E72D297353CC}">
              <c16:uniqueId val="{00000004-B626-004E-A967-875A66E462ED}"/>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extLst>
              <c:ext xmlns:c16="http://schemas.microsoft.com/office/drawing/2014/chart" uri="{C3380CC4-5D6E-409C-BE32-E72D297353CC}">
                <c16:uniqueId val="{00000005-B626-004E-A967-875A66E462ED}"/>
              </c:ext>
            </c:extLst>
          </c:dPt>
          <c:dPt>
            <c:idx val="2"/>
            <c:invertIfNegative val="0"/>
            <c:bubble3D val="0"/>
            <c:extLst>
              <c:ext xmlns:c16="http://schemas.microsoft.com/office/drawing/2014/chart" uri="{C3380CC4-5D6E-409C-BE32-E72D297353CC}">
                <c16:uniqueId val="{00000006-B626-004E-A967-875A66E462ED}"/>
              </c:ext>
            </c:extLst>
          </c:dPt>
          <c:dLbls>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512/2048/2048</c:v>
                </c:pt>
                <c:pt idx="1">
                  <c:v>1024/4096/4096</c:v>
                </c:pt>
                <c:pt idx="2">
                  <c:v>2048/8192/8192</c:v>
                </c:pt>
                <c:pt idx="3">
                  <c:v>4096/8192/8192</c:v>
                </c:pt>
                <c:pt idx="4">
                  <c:v>4096/4096/4096</c:v>
                </c:pt>
              </c:strCache>
            </c:strRef>
          </c:cat>
          <c:val>
            <c:numRef>
              <c:f>Sheet1!$C$2:$C$6</c:f>
              <c:numCache>
                <c:formatCode>General</c:formatCode>
                <c:ptCount val="5"/>
                <c:pt idx="0">
                  <c:v>3.6972900000000002E-3</c:v>
                </c:pt>
                <c:pt idx="1">
                  <c:v>3.69536E-3</c:v>
                </c:pt>
                <c:pt idx="2">
                  <c:v>3.7050099999999999E-3</c:v>
                </c:pt>
                <c:pt idx="3">
                  <c:v>8.7465999999999998E-4</c:v>
                </c:pt>
                <c:pt idx="4">
                  <c:v>8.6983999999999998E-4</c:v>
                </c:pt>
              </c:numCache>
            </c:numRef>
          </c:val>
          <c:extLst>
            <c:ext xmlns:c16="http://schemas.microsoft.com/office/drawing/2014/chart" uri="{C3380CC4-5D6E-409C-BE32-E72D297353CC}">
              <c16:uniqueId val="{00000007-B626-004E-A967-875A66E462ED}"/>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vert="horz"/>
              <a:lstStyle/>
              <a:p>
                <a:pPr>
                  <a:defRPr/>
                </a:pPr>
                <a:r>
                  <a:rPr lang="en-US"/>
                  <a:t>Local/Global/Choice predictor size (BTB Entries fixed at 8192)</a:t>
                </a:r>
              </a:p>
            </c:rich>
          </c:tx>
          <c:layout>
            <c:manualLayout>
              <c:xMode val="edge"/>
              <c:yMode val="edge"/>
              <c:x val="0.1350862752155805"/>
              <c:y val="0.93022021807469946"/>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310122559"/>
        <c:crosses val="autoZero"/>
        <c:auto val="1"/>
        <c:lblAlgn val="ctr"/>
        <c:lblOffset val="100"/>
        <c:noMultiLvlLbl val="0"/>
      </c:catAx>
      <c:valAx>
        <c:axId val="1310122559"/>
        <c:scaling>
          <c:orientation val="minMax"/>
          <c:max val="1.1000000000000003E-2"/>
        </c:scaling>
        <c:delete val="1"/>
        <c:axPos val="l"/>
        <c:majorGridlines>
          <c:spPr>
            <a:ln w="9525" cap="flat" cmpd="sng" algn="ctr">
              <a:solidFill>
                <a:schemeClr val="bg2">
                  <a:lumMod val="90000"/>
                </a:schemeClr>
              </a:solidFill>
              <a:round/>
            </a:ln>
            <a:effectLst/>
          </c:spPr>
        </c:majorGridlines>
        <c:numFmt formatCode="0.00%" sourceLinked="0"/>
        <c:majorTickMark val="none"/>
        <c:minorTickMark val="none"/>
        <c:tickLblPos val="nextTo"/>
        <c:crossAx val="1339244543"/>
        <c:crosses val="autoZero"/>
        <c:crossBetween val="between"/>
      </c:valAx>
      <c:spPr>
        <a:noFill/>
        <a:ln>
          <a:noFill/>
        </a:ln>
        <a:effectLst/>
      </c:spPr>
    </c:plotArea>
    <c:legend>
      <c:legendPos val="r"/>
      <c:layout>
        <c:manualLayout>
          <c:xMode val="edge"/>
          <c:yMode val="edge"/>
          <c:x val="0.86922912011771547"/>
          <c:y val="0.48782892567433878"/>
          <c:w val="0.1264005979371581"/>
          <c:h val="0.11785266767790015"/>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BTBMissPct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C6FA-8649-A9EA-90009994DA3C}"/>
              </c:ext>
            </c:extLst>
          </c:dPt>
          <c:dPt>
            <c:idx val="1"/>
            <c:invertIfNegative val="0"/>
            <c:bubble3D val="0"/>
            <c:spPr>
              <a:solidFill>
                <a:srgbClr val="E87500"/>
              </a:solidFill>
              <a:ln>
                <a:noFill/>
              </a:ln>
              <a:effectLst/>
            </c:spPr>
            <c:extLst>
              <c:ext xmlns:c16="http://schemas.microsoft.com/office/drawing/2014/chart" uri="{C3380CC4-5D6E-409C-BE32-E72D297353CC}">
                <c16:uniqueId val="{00000003-C6FA-8649-A9EA-90009994DA3C}"/>
              </c:ext>
            </c:extLst>
          </c:dPt>
          <c:dPt>
            <c:idx val="2"/>
            <c:invertIfNegative val="0"/>
            <c:bubble3D val="0"/>
            <c:spPr>
              <a:solidFill>
                <a:srgbClr val="E87500"/>
              </a:solidFill>
              <a:ln>
                <a:noFill/>
              </a:ln>
              <a:effectLst/>
            </c:spPr>
            <c:extLst>
              <c:ext xmlns:c16="http://schemas.microsoft.com/office/drawing/2014/chart" uri="{C3380CC4-5D6E-409C-BE32-E72D297353CC}">
                <c16:uniqueId val="{00000005-C6FA-8649-A9EA-90009994DA3C}"/>
              </c:ext>
            </c:extLst>
          </c:dPt>
          <c:dPt>
            <c:idx val="3"/>
            <c:invertIfNegative val="0"/>
            <c:bubble3D val="0"/>
            <c:spPr>
              <a:solidFill>
                <a:srgbClr val="E87500"/>
              </a:solidFill>
              <a:ln>
                <a:noFill/>
              </a:ln>
              <a:effectLst/>
            </c:spPr>
            <c:extLst>
              <c:ext xmlns:c16="http://schemas.microsoft.com/office/drawing/2014/chart" uri="{C3380CC4-5D6E-409C-BE32-E72D297353CC}">
                <c16:uniqueId val="{00000007-C6FA-8649-A9EA-90009994DA3C}"/>
              </c:ext>
            </c:extLst>
          </c:dPt>
          <c:dLbls>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6FA-8649-A9EA-90009994DA3C}"/>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1024</c:v>
                </c:pt>
                <c:pt idx="1">
                  <c:v>2048</c:v>
                </c:pt>
                <c:pt idx="2">
                  <c:v>4096</c:v>
                </c:pt>
                <c:pt idx="3">
                  <c:v>8192</c:v>
                </c:pt>
              </c:numCache>
            </c:numRef>
          </c:cat>
          <c:val>
            <c:numRef>
              <c:f>Sheet1!$B$2:$B$5</c:f>
              <c:numCache>
                <c:formatCode>General</c:formatCode>
                <c:ptCount val="4"/>
                <c:pt idx="0">
                  <c:v>3.8749999999999999E-4</c:v>
                </c:pt>
                <c:pt idx="1">
                  <c:v>3.6303000000000003E-4</c:v>
                </c:pt>
                <c:pt idx="2">
                  <c:v>3.6303000000000003E-4</c:v>
                </c:pt>
                <c:pt idx="3">
                  <c:v>3.4263000000000002E-4</c:v>
                </c:pt>
              </c:numCache>
            </c:numRef>
          </c:val>
          <c:extLst>
            <c:ext xmlns:c16="http://schemas.microsoft.com/office/drawing/2014/chart" uri="{C3380CC4-5D6E-409C-BE32-E72D297353CC}">
              <c16:uniqueId val="{00000008-C6FA-8649-A9EA-90009994DA3C}"/>
            </c:ext>
          </c:extLst>
        </c:ser>
        <c:ser>
          <c:idx val="1"/>
          <c:order val="1"/>
          <c:tx>
            <c:strRef>
              <c:f>Sheet1!$C$1</c:f>
              <c:strCache>
                <c:ptCount val="1"/>
                <c:pt idx="0">
                  <c:v>429.mcf</c:v>
                </c:pt>
              </c:strCache>
            </c:strRef>
          </c:tx>
          <c:spPr>
            <a:solidFill>
              <a:schemeClr val="accent2"/>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C6FA-8649-A9EA-90009994DA3C}"/>
              </c:ext>
            </c:extLst>
          </c:dPt>
          <c:dPt>
            <c:idx val="2"/>
            <c:invertIfNegative val="0"/>
            <c:bubble3D val="0"/>
            <c:spPr>
              <a:solidFill>
                <a:srgbClr val="69BD28"/>
              </a:solidFill>
              <a:ln>
                <a:noFill/>
              </a:ln>
              <a:effectLst/>
            </c:spPr>
            <c:extLst>
              <c:ext xmlns:c16="http://schemas.microsoft.com/office/drawing/2014/chart" uri="{C3380CC4-5D6E-409C-BE32-E72D297353CC}">
                <c16:uniqueId val="{0000000C-C6FA-8649-A9EA-90009994DA3C}"/>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1024</c:v>
                </c:pt>
                <c:pt idx="1">
                  <c:v>2048</c:v>
                </c:pt>
                <c:pt idx="2">
                  <c:v>4096</c:v>
                </c:pt>
                <c:pt idx="3">
                  <c:v>8192</c:v>
                </c:pt>
              </c:numCache>
            </c:numRef>
          </c:cat>
          <c:val>
            <c:numRef>
              <c:f>Sheet1!$C$2:$C$5</c:f>
              <c:numCache>
                <c:formatCode>General</c:formatCode>
                <c:ptCount val="4"/>
                <c:pt idx="0">
                  <c:v>0.11479</c:v>
                </c:pt>
                <c:pt idx="1">
                  <c:v>9.3030000000000002E-2</c:v>
                </c:pt>
                <c:pt idx="2">
                  <c:v>7.8517000000000003E-2</c:v>
                </c:pt>
                <c:pt idx="3">
                  <c:v>7.8515189999999999E-2</c:v>
                </c:pt>
              </c:numCache>
            </c:numRef>
          </c:val>
          <c:extLst>
            <c:ext xmlns:c16="http://schemas.microsoft.com/office/drawing/2014/chart" uri="{C3380CC4-5D6E-409C-BE32-E72D297353CC}">
              <c16:uniqueId val="{0000000D-C6FA-8649-A9EA-90009994DA3C}"/>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BTB Entries (Local Predictor Size fixed at 1024)</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0.12000000000000001"/>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valAx>
      <c:spPr>
        <a:noFill/>
        <a:ln cap="flat">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BranchMispredPercent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2F07-3442-9172-0AEF868F4265}"/>
              </c:ext>
            </c:extLst>
          </c:dPt>
          <c:dPt>
            <c:idx val="1"/>
            <c:invertIfNegative val="0"/>
            <c:bubble3D val="0"/>
            <c:spPr>
              <a:solidFill>
                <a:srgbClr val="E87500"/>
              </a:solidFill>
              <a:ln>
                <a:noFill/>
              </a:ln>
              <a:effectLst/>
            </c:spPr>
            <c:extLst>
              <c:ext xmlns:c16="http://schemas.microsoft.com/office/drawing/2014/chart" uri="{C3380CC4-5D6E-409C-BE32-E72D297353CC}">
                <c16:uniqueId val="{00000003-2F07-3442-9172-0AEF868F4265}"/>
              </c:ext>
            </c:extLst>
          </c:dPt>
          <c:dPt>
            <c:idx val="2"/>
            <c:invertIfNegative val="0"/>
            <c:bubble3D val="0"/>
            <c:spPr>
              <a:solidFill>
                <a:srgbClr val="E87500"/>
              </a:solidFill>
              <a:ln>
                <a:noFill/>
              </a:ln>
              <a:effectLst/>
            </c:spPr>
            <c:extLst>
              <c:ext xmlns:c16="http://schemas.microsoft.com/office/drawing/2014/chart" uri="{C3380CC4-5D6E-409C-BE32-E72D297353CC}">
                <c16:uniqueId val="{00000005-2F07-3442-9172-0AEF868F4265}"/>
              </c:ext>
            </c:extLst>
          </c:dPt>
          <c:dPt>
            <c:idx val="3"/>
            <c:invertIfNegative val="0"/>
            <c:bubble3D val="0"/>
            <c:spPr>
              <a:solidFill>
                <a:srgbClr val="E87500"/>
              </a:solidFill>
              <a:ln>
                <a:noFill/>
              </a:ln>
              <a:effectLst/>
            </c:spPr>
            <c:extLst>
              <c:ext xmlns:c16="http://schemas.microsoft.com/office/drawing/2014/chart" uri="{C3380CC4-5D6E-409C-BE32-E72D297353CC}">
                <c16:uniqueId val="{00000007-2F07-3442-9172-0AEF868F4265}"/>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1-2F07-3442-9172-0AEF868F4265}"/>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3-2F07-3442-9172-0AEF868F4265}"/>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5-2F07-3442-9172-0AEF868F4265}"/>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512</c:v>
                </c:pt>
                <c:pt idx="1">
                  <c:v>1024</c:v>
                </c:pt>
                <c:pt idx="2">
                  <c:v>2048</c:v>
                </c:pt>
                <c:pt idx="3">
                  <c:v>4096</c:v>
                </c:pt>
              </c:numCache>
            </c:numRef>
          </c:cat>
          <c:val>
            <c:numRef>
              <c:f>Sheet1!$B$2:$B$5</c:f>
              <c:numCache>
                <c:formatCode>General</c:formatCode>
                <c:ptCount val="4"/>
                <c:pt idx="0">
                  <c:v>1.069955E-2</c:v>
                </c:pt>
                <c:pt idx="1">
                  <c:v>1.069955E-2</c:v>
                </c:pt>
                <c:pt idx="2">
                  <c:v>1.069955E-2</c:v>
                </c:pt>
                <c:pt idx="3">
                  <c:v>1.069955E-2</c:v>
                </c:pt>
              </c:numCache>
            </c:numRef>
          </c:val>
          <c:extLst>
            <c:ext xmlns:c16="http://schemas.microsoft.com/office/drawing/2014/chart" uri="{C3380CC4-5D6E-409C-BE32-E72D297353CC}">
              <c16:uniqueId val="{00000008-2F07-3442-9172-0AEF868F4265}"/>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2F07-3442-9172-0AEF868F4265}"/>
              </c:ext>
            </c:extLst>
          </c:dPt>
          <c:dPt>
            <c:idx val="2"/>
            <c:invertIfNegative val="0"/>
            <c:bubble3D val="0"/>
            <c:spPr>
              <a:solidFill>
                <a:srgbClr val="69BD28"/>
              </a:solidFill>
              <a:ln>
                <a:noFill/>
              </a:ln>
              <a:effectLst/>
            </c:spPr>
            <c:extLst>
              <c:ext xmlns:c16="http://schemas.microsoft.com/office/drawing/2014/chart" uri="{C3380CC4-5D6E-409C-BE32-E72D297353CC}">
                <c16:uniqueId val="{0000000C-2F07-3442-9172-0AEF868F4265}"/>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512</c:v>
                </c:pt>
                <c:pt idx="1">
                  <c:v>1024</c:v>
                </c:pt>
                <c:pt idx="2">
                  <c:v>2048</c:v>
                </c:pt>
                <c:pt idx="3">
                  <c:v>4096</c:v>
                </c:pt>
              </c:numCache>
            </c:numRef>
          </c:cat>
          <c:val>
            <c:numRef>
              <c:f>Sheet1!$C$2:$C$5</c:f>
              <c:numCache>
                <c:formatCode>General</c:formatCode>
                <c:ptCount val="4"/>
                <c:pt idx="0">
                  <c:v>5.9639820000000003E-2</c:v>
                </c:pt>
                <c:pt idx="1">
                  <c:v>5.9639820000000003E-2</c:v>
                </c:pt>
                <c:pt idx="2">
                  <c:v>5.9639820000000003E-2</c:v>
                </c:pt>
                <c:pt idx="3">
                  <c:v>5.9639820000000003E-2</c:v>
                </c:pt>
              </c:numCache>
            </c:numRef>
          </c:val>
          <c:extLst>
            <c:ext xmlns:c16="http://schemas.microsoft.com/office/drawing/2014/chart" uri="{C3380CC4-5D6E-409C-BE32-E72D297353CC}">
              <c16:uniqueId val="{0000000D-2F07-3442-9172-0AEF868F4265}"/>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Local Predictor Size (BTB entries fixed</a:t>
                </a:r>
                <a:r>
                  <a:rPr lang="en-US" baseline="0"/>
                  <a:t> </a:t>
                </a:r>
                <a:r>
                  <a:rPr lang="en-US"/>
                  <a:t>at 4096)</a:t>
                </a:r>
              </a:p>
            </c:rich>
          </c:tx>
          <c:layout>
            <c:manualLayout>
              <c:xMode val="edge"/>
              <c:yMode val="edge"/>
              <c:x val="0.12438066564937442"/>
              <c:y val="0.9451087926769217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6.5000000000000016E-2"/>
        </c:scaling>
        <c:delete val="1"/>
        <c:axPos val="l"/>
        <c:majorGridlines>
          <c:spPr>
            <a:ln w="9525" cap="flat" cmpd="sng" algn="ctr">
              <a:solidFill>
                <a:schemeClr val="bg2">
                  <a:lumMod val="90000"/>
                </a:schemeClr>
              </a:solidFill>
              <a:round/>
            </a:ln>
            <a:effectLst/>
          </c:spPr>
        </c:majorGridlines>
        <c:numFmt formatCode="0.00%" sourceLinked="0"/>
        <c:majorTickMark val="none"/>
        <c:minorTickMark val="none"/>
        <c:tickLblPos val="nextTo"/>
        <c:crossAx val="13392445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BTBMissPct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7782-424F-BD1D-ABBC9F44F4E0}"/>
              </c:ext>
            </c:extLst>
          </c:dPt>
          <c:dPt>
            <c:idx val="1"/>
            <c:invertIfNegative val="0"/>
            <c:bubble3D val="0"/>
            <c:spPr>
              <a:solidFill>
                <a:srgbClr val="E87500"/>
              </a:solidFill>
              <a:ln>
                <a:noFill/>
              </a:ln>
              <a:effectLst/>
            </c:spPr>
            <c:extLst>
              <c:ext xmlns:c16="http://schemas.microsoft.com/office/drawing/2014/chart" uri="{C3380CC4-5D6E-409C-BE32-E72D297353CC}">
                <c16:uniqueId val="{00000003-7782-424F-BD1D-ABBC9F44F4E0}"/>
              </c:ext>
            </c:extLst>
          </c:dPt>
          <c:dPt>
            <c:idx val="2"/>
            <c:invertIfNegative val="0"/>
            <c:bubble3D val="0"/>
            <c:spPr>
              <a:solidFill>
                <a:srgbClr val="E87500"/>
              </a:solidFill>
              <a:ln>
                <a:noFill/>
              </a:ln>
              <a:effectLst/>
            </c:spPr>
            <c:extLst>
              <c:ext xmlns:c16="http://schemas.microsoft.com/office/drawing/2014/chart" uri="{C3380CC4-5D6E-409C-BE32-E72D297353CC}">
                <c16:uniqueId val="{00000005-7782-424F-BD1D-ABBC9F44F4E0}"/>
              </c:ext>
            </c:extLst>
          </c:dPt>
          <c:dPt>
            <c:idx val="3"/>
            <c:invertIfNegative val="0"/>
            <c:bubble3D val="0"/>
            <c:spPr>
              <a:solidFill>
                <a:srgbClr val="E87500"/>
              </a:solidFill>
              <a:ln>
                <a:noFill/>
              </a:ln>
              <a:effectLst/>
            </c:spPr>
            <c:extLst>
              <c:ext xmlns:c16="http://schemas.microsoft.com/office/drawing/2014/chart" uri="{C3380CC4-5D6E-409C-BE32-E72D297353CC}">
                <c16:uniqueId val="{00000007-7782-424F-BD1D-ABBC9F44F4E0}"/>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1-7782-424F-BD1D-ABBC9F44F4E0}"/>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3-7782-424F-BD1D-ABBC9F44F4E0}"/>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5-7782-424F-BD1D-ABBC9F44F4E0}"/>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512</c:v>
                </c:pt>
                <c:pt idx="1">
                  <c:v>1024</c:v>
                </c:pt>
                <c:pt idx="2">
                  <c:v>2048</c:v>
                </c:pt>
                <c:pt idx="3">
                  <c:v>4096</c:v>
                </c:pt>
              </c:numCache>
            </c:numRef>
          </c:cat>
          <c:val>
            <c:numRef>
              <c:f>Sheet1!$B$2:$B$5</c:f>
              <c:numCache>
                <c:formatCode>General</c:formatCode>
                <c:ptCount val="4"/>
                <c:pt idx="0">
                  <c:v>3.6303000000000003E-4</c:v>
                </c:pt>
                <c:pt idx="1">
                  <c:v>3.6303000000000003E-4</c:v>
                </c:pt>
                <c:pt idx="2">
                  <c:v>3.6303000000000003E-4</c:v>
                </c:pt>
                <c:pt idx="3">
                  <c:v>3.6303000000000003E-4</c:v>
                </c:pt>
              </c:numCache>
            </c:numRef>
          </c:val>
          <c:extLst>
            <c:ext xmlns:c16="http://schemas.microsoft.com/office/drawing/2014/chart" uri="{C3380CC4-5D6E-409C-BE32-E72D297353CC}">
              <c16:uniqueId val="{00000008-7782-424F-BD1D-ABBC9F44F4E0}"/>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7782-424F-BD1D-ABBC9F44F4E0}"/>
              </c:ext>
            </c:extLst>
          </c:dPt>
          <c:dPt>
            <c:idx val="2"/>
            <c:invertIfNegative val="0"/>
            <c:bubble3D val="0"/>
            <c:spPr>
              <a:solidFill>
                <a:srgbClr val="69BD28"/>
              </a:solidFill>
              <a:ln>
                <a:noFill/>
              </a:ln>
              <a:effectLst/>
            </c:spPr>
            <c:extLst>
              <c:ext xmlns:c16="http://schemas.microsoft.com/office/drawing/2014/chart" uri="{C3380CC4-5D6E-409C-BE32-E72D297353CC}">
                <c16:uniqueId val="{0000000C-7782-424F-BD1D-ABBC9F44F4E0}"/>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512</c:v>
                </c:pt>
                <c:pt idx="1">
                  <c:v>1024</c:v>
                </c:pt>
                <c:pt idx="2">
                  <c:v>2048</c:v>
                </c:pt>
                <c:pt idx="3">
                  <c:v>4096</c:v>
                </c:pt>
              </c:numCache>
            </c:numRef>
          </c:cat>
          <c:val>
            <c:numRef>
              <c:f>Sheet1!$C$2:$C$5</c:f>
              <c:numCache>
                <c:formatCode>General</c:formatCode>
                <c:ptCount val="4"/>
                <c:pt idx="0">
                  <c:v>7.8517649999999994E-2</c:v>
                </c:pt>
                <c:pt idx="1">
                  <c:v>7.8517649999999994E-2</c:v>
                </c:pt>
                <c:pt idx="2">
                  <c:v>7.8517649999999994E-2</c:v>
                </c:pt>
                <c:pt idx="3">
                  <c:v>7.8517649999999994E-2</c:v>
                </c:pt>
              </c:numCache>
            </c:numRef>
          </c:val>
          <c:extLst>
            <c:ext xmlns:c16="http://schemas.microsoft.com/office/drawing/2014/chart" uri="{C3380CC4-5D6E-409C-BE32-E72D297353CC}">
              <c16:uniqueId val="{0000000D-7782-424F-BD1D-ABBC9F44F4E0}"/>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Local Predictor Size (BTB entries fixed</a:t>
                </a:r>
                <a:r>
                  <a:rPr lang="en-US" baseline="0"/>
                  <a:t> </a:t>
                </a:r>
                <a:r>
                  <a:rPr lang="en-US"/>
                  <a:t>at 4096)</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9.0000000000000024E-2"/>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BTBMissPct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D007-554F-AD9E-825B794A227A}"/>
              </c:ext>
            </c:extLst>
          </c:dPt>
          <c:dPt>
            <c:idx val="1"/>
            <c:invertIfNegative val="0"/>
            <c:bubble3D val="0"/>
            <c:spPr>
              <a:solidFill>
                <a:srgbClr val="E87500"/>
              </a:solidFill>
              <a:ln>
                <a:noFill/>
              </a:ln>
              <a:effectLst/>
            </c:spPr>
            <c:extLst>
              <c:ext xmlns:c16="http://schemas.microsoft.com/office/drawing/2014/chart" uri="{C3380CC4-5D6E-409C-BE32-E72D297353CC}">
                <c16:uniqueId val="{00000003-D007-554F-AD9E-825B794A227A}"/>
              </c:ext>
            </c:extLst>
          </c:dPt>
          <c:dPt>
            <c:idx val="2"/>
            <c:invertIfNegative val="0"/>
            <c:bubble3D val="0"/>
            <c:spPr>
              <a:solidFill>
                <a:srgbClr val="E87500"/>
              </a:solidFill>
              <a:ln>
                <a:noFill/>
              </a:ln>
              <a:effectLst/>
            </c:spPr>
            <c:extLst>
              <c:ext xmlns:c16="http://schemas.microsoft.com/office/drawing/2014/chart" uri="{C3380CC4-5D6E-409C-BE32-E72D297353CC}">
                <c16:uniqueId val="{00000005-D007-554F-AD9E-825B794A227A}"/>
              </c:ext>
            </c:extLst>
          </c:dPt>
          <c:dPt>
            <c:idx val="3"/>
            <c:invertIfNegative val="0"/>
            <c:bubble3D val="0"/>
            <c:spPr>
              <a:solidFill>
                <a:srgbClr val="E87500"/>
              </a:solidFill>
              <a:ln>
                <a:noFill/>
              </a:ln>
              <a:effectLst/>
            </c:spPr>
            <c:extLst>
              <c:ext xmlns:c16="http://schemas.microsoft.com/office/drawing/2014/chart" uri="{C3380CC4-5D6E-409C-BE32-E72D297353CC}">
                <c16:uniqueId val="{00000007-D007-554F-AD9E-825B794A227A}"/>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1-D007-554F-AD9E-825B794A227A}"/>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3-D007-554F-AD9E-825B794A227A}"/>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5-D007-554F-AD9E-825B794A227A}"/>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1024</c:v>
                </c:pt>
                <c:pt idx="1">
                  <c:v>2048</c:v>
                </c:pt>
                <c:pt idx="2">
                  <c:v>4096</c:v>
                </c:pt>
                <c:pt idx="3">
                  <c:v>8192</c:v>
                </c:pt>
              </c:numCache>
            </c:numRef>
          </c:cat>
          <c:val>
            <c:numRef>
              <c:f>Sheet1!$B$2:$B$5</c:f>
              <c:numCache>
                <c:formatCode>0.000000</c:formatCode>
                <c:ptCount val="4"/>
                <c:pt idx="0">
                  <c:v>6.5339999999999994E-5</c:v>
                </c:pt>
                <c:pt idx="1">
                  <c:v>6.5339999999999994E-5</c:v>
                </c:pt>
                <c:pt idx="2">
                  <c:v>6.1260000000000006E-5</c:v>
                </c:pt>
                <c:pt idx="3">
                  <c:v>6.1260000000000006E-5</c:v>
                </c:pt>
              </c:numCache>
            </c:numRef>
          </c:val>
          <c:extLst>
            <c:ext xmlns:c16="http://schemas.microsoft.com/office/drawing/2014/chart" uri="{C3380CC4-5D6E-409C-BE32-E72D297353CC}">
              <c16:uniqueId val="{00000008-D007-554F-AD9E-825B794A227A}"/>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D007-554F-AD9E-825B794A227A}"/>
              </c:ext>
            </c:extLst>
          </c:dPt>
          <c:dPt>
            <c:idx val="2"/>
            <c:invertIfNegative val="0"/>
            <c:bubble3D val="0"/>
            <c:spPr>
              <a:solidFill>
                <a:srgbClr val="69BD28"/>
              </a:solidFill>
              <a:ln>
                <a:noFill/>
              </a:ln>
              <a:effectLst/>
            </c:spPr>
            <c:extLst>
              <c:ext xmlns:c16="http://schemas.microsoft.com/office/drawing/2014/chart" uri="{C3380CC4-5D6E-409C-BE32-E72D297353CC}">
                <c16:uniqueId val="{0000000C-D007-554F-AD9E-825B794A227A}"/>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1024</c:v>
                </c:pt>
                <c:pt idx="1">
                  <c:v>2048</c:v>
                </c:pt>
                <c:pt idx="2">
                  <c:v>4096</c:v>
                </c:pt>
                <c:pt idx="3">
                  <c:v>8192</c:v>
                </c:pt>
              </c:numCache>
            </c:numRef>
          </c:cat>
          <c:val>
            <c:numRef>
              <c:f>Sheet1!$C$2:$C$5</c:f>
              <c:numCache>
                <c:formatCode>General</c:formatCode>
                <c:ptCount val="4"/>
                <c:pt idx="0">
                  <c:v>7.444713E-2</c:v>
                </c:pt>
                <c:pt idx="1">
                  <c:v>5.9758699999999998E-2</c:v>
                </c:pt>
                <c:pt idx="2">
                  <c:v>4.5062790000000005E-2</c:v>
                </c:pt>
                <c:pt idx="3">
                  <c:v>4.5062789999999998E-2</c:v>
                </c:pt>
              </c:numCache>
            </c:numRef>
          </c:val>
          <c:extLst>
            <c:ext xmlns:c16="http://schemas.microsoft.com/office/drawing/2014/chart" uri="{C3380CC4-5D6E-409C-BE32-E72D297353CC}">
              <c16:uniqueId val="{0000000D-D007-554F-AD9E-825B794A227A}"/>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BTB Entries</a:t>
                </a:r>
              </a:p>
            </c:rich>
          </c:tx>
          <c:layout>
            <c:manualLayout>
              <c:xMode val="edge"/>
              <c:yMode val="edge"/>
              <c:x val="0.31951873811748782"/>
              <c:y val="0.9170793026125544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8.0000000000000016E-2"/>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minorUnit val="1.0000000000000002E-2"/>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BranchMispredPercent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A3EE-794B-A5F8-F7B06A51D763}"/>
              </c:ext>
            </c:extLst>
          </c:dPt>
          <c:dPt>
            <c:idx val="1"/>
            <c:invertIfNegative val="0"/>
            <c:bubble3D val="0"/>
            <c:spPr>
              <a:solidFill>
                <a:srgbClr val="E87500"/>
              </a:solidFill>
              <a:ln>
                <a:noFill/>
              </a:ln>
              <a:effectLst/>
            </c:spPr>
            <c:extLst>
              <c:ext xmlns:c16="http://schemas.microsoft.com/office/drawing/2014/chart" uri="{C3380CC4-5D6E-409C-BE32-E72D297353CC}">
                <c16:uniqueId val="{00000003-A3EE-794B-A5F8-F7B06A51D763}"/>
              </c:ext>
            </c:extLst>
          </c:dPt>
          <c:dPt>
            <c:idx val="2"/>
            <c:invertIfNegative val="0"/>
            <c:bubble3D val="0"/>
            <c:spPr>
              <a:solidFill>
                <a:srgbClr val="E87500"/>
              </a:solidFill>
              <a:ln>
                <a:noFill/>
              </a:ln>
              <a:effectLst/>
            </c:spPr>
            <c:extLst>
              <c:ext xmlns:c16="http://schemas.microsoft.com/office/drawing/2014/chart" uri="{C3380CC4-5D6E-409C-BE32-E72D297353CC}">
                <c16:uniqueId val="{00000005-A3EE-794B-A5F8-F7B06A51D763}"/>
              </c:ext>
            </c:extLst>
          </c:dPt>
          <c:dPt>
            <c:idx val="3"/>
            <c:invertIfNegative val="0"/>
            <c:bubble3D val="0"/>
            <c:spPr>
              <a:solidFill>
                <a:srgbClr val="E87500"/>
              </a:solidFill>
              <a:ln>
                <a:noFill/>
              </a:ln>
              <a:effectLst/>
            </c:spPr>
            <c:extLst>
              <c:ext xmlns:c16="http://schemas.microsoft.com/office/drawing/2014/chart" uri="{C3380CC4-5D6E-409C-BE32-E72D297353CC}">
                <c16:uniqueId val="{00000007-A3EE-794B-A5F8-F7B06A51D763}"/>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1-A3EE-794B-A5F8-F7B06A51D763}"/>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3-A3EE-794B-A5F8-F7B06A51D763}"/>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5-A3EE-794B-A5F8-F7B06A51D763}"/>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1024</c:v>
                </c:pt>
                <c:pt idx="1">
                  <c:v>2048</c:v>
                </c:pt>
                <c:pt idx="2">
                  <c:v>4096</c:v>
                </c:pt>
                <c:pt idx="3">
                  <c:v>8192</c:v>
                </c:pt>
              </c:numCache>
            </c:numRef>
          </c:cat>
          <c:val>
            <c:numRef>
              <c:f>Sheet1!$B$2:$B$5</c:f>
              <c:numCache>
                <c:formatCode>0.000000</c:formatCode>
                <c:ptCount val="4"/>
                <c:pt idx="0">
                  <c:v>1.153446E-2</c:v>
                </c:pt>
                <c:pt idx="1">
                  <c:v>1.153446E-2</c:v>
                </c:pt>
                <c:pt idx="2">
                  <c:v>1.1538420000000001E-2</c:v>
                </c:pt>
                <c:pt idx="3">
                  <c:v>1.1538420000000001E-2</c:v>
                </c:pt>
              </c:numCache>
            </c:numRef>
          </c:val>
          <c:extLst>
            <c:ext xmlns:c16="http://schemas.microsoft.com/office/drawing/2014/chart" uri="{C3380CC4-5D6E-409C-BE32-E72D297353CC}">
              <c16:uniqueId val="{00000008-A3EE-794B-A5F8-F7B06A51D763}"/>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A3EE-794B-A5F8-F7B06A51D763}"/>
              </c:ext>
            </c:extLst>
          </c:dPt>
          <c:dPt>
            <c:idx val="2"/>
            <c:invertIfNegative val="0"/>
            <c:bubble3D val="0"/>
            <c:spPr>
              <a:solidFill>
                <a:srgbClr val="69BD28"/>
              </a:solidFill>
              <a:ln>
                <a:noFill/>
              </a:ln>
              <a:effectLst/>
            </c:spPr>
            <c:extLst>
              <c:ext xmlns:c16="http://schemas.microsoft.com/office/drawing/2014/chart" uri="{C3380CC4-5D6E-409C-BE32-E72D297353CC}">
                <c16:uniqueId val="{0000000C-A3EE-794B-A5F8-F7B06A51D763}"/>
              </c:ext>
            </c:extLst>
          </c:dPt>
          <c:dLbls>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1024</c:v>
                </c:pt>
                <c:pt idx="1">
                  <c:v>2048</c:v>
                </c:pt>
                <c:pt idx="2">
                  <c:v>4096</c:v>
                </c:pt>
                <c:pt idx="3">
                  <c:v>8192</c:v>
                </c:pt>
              </c:numCache>
            </c:numRef>
          </c:cat>
          <c:val>
            <c:numRef>
              <c:f>Sheet1!$C$2:$C$5</c:f>
              <c:numCache>
                <c:formatCode>General</c:formatCode>
                <c:ptCount val="4"/>
                <c:pt idx="0">
                  <c:v>2.8305410000000003E-2</c:v>
                </c:pt>
                <c:pt idx="1">
                  <c:v>2.262542E-2</c:v>
                </c:pt>
                <c:pt idx="2">
                  <c:v>1.6942550000000001E-2</c:v>
                </c:pt>
                <c:pt idx="3">
                  <c:v>1.6942550000000001E-2</c:v>
                </c:pt>
              </c:numCache>
            </c:numRef>
          </c:val>
          <c:extLst>
            <c:ext xmlns:c16="http://schemas.microsoft.com/office/drawing/2014/chart" uri="{C3380CC4-5D6E-409C-BE32-E72D297353CC}">
              <c16:uniqueId val="{0000000D-A3EE-794B-A5F8-F7B06A51D763}"/>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BTB Entries</a:t>
                </a:r>
              </a:p>
            </c:rich>
          </c:tx>
          <c:layout>
            <c:manualLayout>
              <c:xMode val="edge"/>
              <c:yMode val="edge"/>
              <c:x val="0.31969136157494454"/>
              <c:y val="0.9233080781824137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3.0000000000000006E-2"/>
        </c:scaling>
        <c:delete val="1"/>
        <c:axPos val="l"/>
        <c:majorGridlines>
          <c:spPr>
            <a:ln w="9525" cap="flat" cmpd="sng" algn="ctr">
              <a:solidFill>
                <a:schemeClr val="bg2">
                  <a:lumMod val="90000"/>
                </a:schemeClr>
              </a:solidFill>
              <a:round/>
            </a:ln>
            <a:effectLst/>
          </c:spPr>
        </c:majorGridlines>
        <c:numFmt formatCode="0.00%" sourceLinked="0"/>
        <c:majorTickMark val="none"/>
        <c:minorTickMark val="none"/>
        <c:tickLblPos val="nextTo"/>
        <c:crossAx val="13392445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1800"/>
            </a:pPr>
            <a:r>
              <a:rPr lang="en-US" sz="1800"/>
              <a:t>BTBMissPct</a:t>
            </a:r>
          </a:p>
        </c:rich>
      </c:tx>
      <c:overlay val="0"/>
      <c:spPr>
        <a:noFill/>
        <a:ln>
          <a:noFill/>
        </a:ln>
        <a:effectLst/>
      </c:spPr>
    </c:title>
    <c:autoTitleDeleted val="0"/>
    <c:plotArea>
      <c:layout>
        <c:manualLayout>
          <c:layoutTarget val="inner"/>
          <c:xMode val="edge"/>
          <c:yMode val="edge"/>
          <c:x val="0.11191549208583285"/>
          <c:y val="0.12177309503399524"/>
          <c:w val="0.74298818202744565"/>
          <c:h val="0.7099287802815909"/>
        </c:manualLayout>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extLst>
              <c:ext xmlns:c16="http://schemas.microsoft.com/office/drawing/2014/chart" uri="{C3380CC4-5D6E-409C-BE32-E72D297353CC}">
                <c16:uniqueId val="{00000000-653C-154C-A3BE-1C29E2335D96}"/>
              </c:ext>
            </c:extLst>
          </c:dPt>
          <c:dPt>
            <c:idx val="1"/>
            <c:invertIfNegative val="0"/>
            <c:bubble3D val="0"/>
            <c:extLst>
              <c:ext xmlns:c16="http://schemas.microsoft.com/office/drawing/2014/chart" uri="{C3380CC4-5D6E-409C-BE32-E72D297353CC}">
                <c16:uniqueId val="{00000001-653C-154C-A3BE-1C29E2335D96}"/>
              </c:ext>
            </c:extLst>
          </c:dPt>
          <c:dPt>
            <c:idx val="2"/>
            <c:invertIfNegative val="0"/>
            <c:bubble3D val="0"/>
            <c:extLst>
              <c:ext xmlns:c16="http://schemas.microsoft.com/office/drawing/2014/chart" uri="{C3380CC4-5D6E-409C-BE32-E72D297353CC}">
                <c16:uniqueId val="{00000002-653C-154C-A3BE-1C29E2335D96}"/>
              </c:ext>
            </c:extLst>
          </c:dPt>
          <c:dPt>
            <c:idx val="3"/>
            <c:invertIfNegative val="0"/>
            <c:bubble3D val="0"/>
            <c:extLst>
              <c:ext xmlns:c16="http://schemas.microsoft.com/office/drawing/2014/chart" uri="{C3380CC4-5D6E-409C-BE32-E72D297353CC}">
                <c16:uniqueId val="{00000003-653C-154C-A3BE-1C29E2335D96}"/>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0-653C-154C-A3BE-1C29E2335D96}"/>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1-653C-154C-A3BE-1C29E2335D96}"/>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2-653C-154C-A3BE-1C29E2335D96}"/>
                </c:ext>
              </c:extLst>
            </c:dLbl>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1024/1024</c:v>
                </c:pt>
                <c:pt idx="1">
                  <c:v>2048/2048</c:v>
                </c:pt>
                <c:pt idx="2">
                  <c:v>4096/4096</c:v>
                </c:pt>
                <c:pt idx="3">
                  <c:v>8192/8192</c:v>
                </c:pt>
              </c:strCache>
            </c:strRef>
          </c:cat>
          <c:val>
            <c:numRef>
              <c:f>Sheet1!$B$2:$B$5</c:f>
              <c:numCache>
                <c:formatCode>General</c:formatCode>
                <c:ptCount val="4"/>
                <c:pt idx="0">
                  <c:v>1.6331000000000001E-4</c:v>
                </c:pt>
                <c:pt idx="1">
                  <c:v>6.1260000000000006E-5</c:v>
                </c:pt>
                <c:pt idx="2">
                  <c:v>1.6339999999999999E-5</c:v>
                </c:pt>
                <c:pt idx="3">
                  <c:v>8.1699999999999997E-6</c:v>
                </c:pt>
              </c:numCache>
            </c:numRef>
          </c:val>
          <c:extLst>
            <c:ext xmlns:c16="http://schemas.microsoft.com/office/drawing/2014/chart" uri="{C3380CC4-5D6E-409C-BE32-E72D297353CC}">
              <c16:uniqueId val="{00000004-653C-154C-A3BE-1C29E2335D96}"/>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extLst>
              <c:ext xmlns:c16="http://schemas.microsoft.com/office/drawing/2014/chart" uri="{C3380CC4-5D6E-409C-BE32-E72D297353CC}">
                <c16:uniqueId val="{00000005-653C-154C-A3BE-1C29E2335D96}"/>
              </c:ext>
            </c:extLst>
          </c:dPt>
          <c:dPt>
            <c:idx val="2"/>
            <c:invertIfNegative val="0"/>
            <c:bubble3D val="0"/>
            <c:extLst>
              <c:ext xmlns:c16="http://schemas.microsoft.com/office/drawing/2014/chart" uri="{C3380CC4-5D6E-409C-BE32-E72D297353CC}">
                <c16:uniqueId val="{00000006-653C-154C-A3BE-1C29E2335D96}"/>
              </c:ext>
            </c:extLst>
          </c:dPt>
          <c:dLbls>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1024/1024</c:v>
                </c:pt>
                <c:pt idx="1">
                  <c:v>2048/2048</c:v>
                </c:pt>
                <c:pt idx="2">
                  <c:v>4096/4096</c:v>
                </c:pt>
                <c:pt idx="3">
                  <c:v>8192/8192</c:v>
                </c:pt>
              </c:strCache>
            </c:strRef>
          </c:cat>
          <c:val>
            <c:numRef>
              <c:f>Sheet1!$C$2:$C$5</c:f>
              <c:numCache>
                <c:formatCode>General</c:formatCode>
                <c:ptCount val="4"/>
                <c:pt idx="0">
                  <c:v>9.8870559999999996E-2</c:v>
                </c:pt>
                <c:pt idx="1">
                  <c:v>4.5062789999999998E-2</c:v>
                </c:pt>
                <c:pt idx="2">
                  <c:v>5.110518E-2</c:v>
                </c:pt>
                <c:pt idx="3">
                  <c:v>2.2565660000000001E-2</c:v>
                </c:pt>
              </c:numCache>
            </c:numRef>
          </c:val>
          <c:extLst>
            <c:ext xmlns:c16="http://schemas.microsoft.com/office/drawing/2014/chart" uri="{C3380CC4-5D6E-409C-BE32-E72D297353CC}">
              <c16:uniqueId val="{00000007-653C-154C-A3BE-1C29E2335D96}"/>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vert="horz"/>
              <a:lstStyle/>
              <a:p>
                <a:pPr>
                  <a:defRPr/>
                </a:pPr>
                <a:r>
                  <a:rPr lang="en-US"/>
                  <a:t>Global/Choice predictor size (BTB Entries fixed at 4096)</a:t>
                </a:r>
              </a:p>
            </c:rich>
          </c:tx>
          <c:layout>
            <c:manualLayout>
              <c:xMode val="edge"/>
              <c:yMode val="edge"/>
              <c:x val="0.15032210575086846"/>
              <c:y val="0.91671402905153887"/>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310122559"/>
        <c:crosses val="autoZero"/>
        <c:auto val="1"/>
        <c:lblAlgn val="ctr"/>
        <c:lblOffset val="100"/>
        <c:noMultiLvlLbl val="0"/>
      </c:catAx>
      <c:valAx>
        <c:axId val="1310122559"/>
        <c:scaling>
          <c:orientation val="minMax"/>
          <c:max val="0.1"/>
          <c:min val="0"/>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minorUnit val="1.0000000000000002E-2"/>
      </c:valAx>
      <c:spPr>
        <a:noFill/>
        <a:ln>
          <a:noFill/>
        </a:ln>
        <a:effectLst/>
      </c:spPr>
    </c:plotArea>
    <c:legend>
      <c:legendPos val="r"/>
      <c:layout>
        <c:manualLayout>
          <c:xMode val="edge"/>
          <c:yMode val="edge"/>
          <c:x val="0.86345219852998467"/>
          <c:y val="0.46270946112565908"/>
          <c:w val="0.13654780147001533"/>
          <c:h val="0.12996512406204863"/>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Palatino" pitchFamily="2" charset="77"/>
          <a:ea typeface="Palatino" pitchFamily="2" charset="77"/>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a:pPr>
            <a:r>
              <a:rPr lang="en-US"/>
              <a:t>BranchMispredPercent</a:t>
            </a:r>
          </a:p>
        </c:rich>
      </c:tx>
      <c:overlay val="0"/>
      <c:spPr>
        <a:noFill/>
        <a:ln>
          <a:noFill/>
        </a:ln>
        <a:effectLst/>
      </c:spPr>
    </c:title>
    <c:autoTitleDeleted val="0"/>
    <c:plotArea>
      <c:layout>
        <c:manualLayout>
          <c:layoutTarget val="inner"/>
          <c:xMode val="edge"/>
          <c:yMode val="edge"/>
          <c:x val="0.10537193372872879"/>
          <c:y val="0.13037321941731544"/>
          <c:w val="0.72908504404814156"/>
          <c:h val="0.72884092515490617"/>
        </c:manualLayout>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extLst>
              <c:ext xmlns:c16="http://schemas.microsoft.com/office/drawing/2014/chart" uri="{C3380CC4-5D6E-409C-BE32-E72D297353CC}">
                <c16:uniqueId val="{00000000-2E03-3349-869A-79BFF1F03313}"/>
              </c:ext>
            </c:extLst>
          </c:dPt>
          <c:dPt>
            <c:idx val="1"/>
            <c:invertIfNegative val="0"/>
            <c:bubble3D val="0"/>
            <c:extLst>
              <c:ext xmlns:c16="http://schemas.microsoft.com/office/drawing/2014/chart" uri="{C3380CC4-5D6E-409C-BE32-E72D297353CC}">
                <c16:uniqueId val="{00000001-2E03-3349-869A-79BFF1F03313}"/>
              </c:ext>
            </c:extLst>
          </c:dPt>
          <c:dPt>
            <c:idx val="2"/>
            <c:invertIfNegative val="0"/>
            <c:bubble3D val="0"/>
            <c:extLst>
              <c:ext xmlns:c16="http://schemas.microsoft.com/office/drawing/2014/chart" uri="{C3380CC4-5D6E-409C-BE32-E72D297353CC}">
                <c16:uniqueId val="{00000002-2E03-3349-869A-79BFF1F03313}"/>
              </c:ext>
            </c:extLst>
          </c:dPt>
          <c:dPt>
            <c:idx val="3"/>
            <c:invertIfNegative val="0"/>
            <c:bubble3D val="0"/>
            <c:extLst>
              <c:ext xmlns:c16="http://schemas.microsoft.com/office/drawing/2014/chart" uri="{C3380CC4-5D6E-409C-BE32-E72D297353CC}">
                <c16:uniqueId val="{00000003-2E03-3349-869A-79BFF1F03313}"/>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0-2E03-3349-869A-79BFF1F03313}"/>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1-2E03-3349-869A-79BFF1F03313}"/>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2-2E03-3349-869A-79BFF1F03313}"/>
                </c:ext>
              </c:extLst>
            </c:dLbl>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1024/1024</c:v>
                </c:pt>
                <c:pt idx="1">
                  <c:v>2048/2048</c:v>
                </c:pt>
                <c:pt idx="2">
                  <c:v>4096/4096</c:v>
                </c:pt>
                <c:pt idx="3">
                  <c:v>8192/8192</c:v>
                </c:pt>
              </c:strCache>
            </c:strRef>
          </c:cat>
          <c:val>
            <c:numRef>
              <c:f>Sheet1!$B$2:$B$5</c:f>
              <c:numCache>
                <c:formatCode>General</c:formatCode>
                <c:ptCount val="4"/>
                <c:pt idx="0">
                  <c:v>1.142366E-2</c:v>
                </c:pt>
                <c:pt idx="1">
                  <c:v>1.1538420000000001E-2</c:v>
                </c:pt>
                <c:pt idx="2">
                  <c:v>1.1574030000000001E-2</c:v>
                </c:pt>
                <c:pt idx="3">
                  <c:v>1.163338E-2</c:v>
                </c:pt>
              </c:numCache>
            </c:numRef>
          </c:val>
          <c:extLst>
            <c:ext xmlns:c16="http://schemas.microsoft.com/office/drawing/2014/chart" uri="{C3380CC4-5D6E-409C-BE32-E72D297353CC}">
              <c16:uniqueId val="{00000004-2E03-3349-869A-79BFF1F03313}"/>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extLst>
              <c:ext xmlns:c16="http://schemas.microsoft.com/office/drawing/2014/chart" uri="{C3380CC4-5D6E-409C-BE32-E72D297353CC}">
                <c16:uniqueId val="{00000005-2E03-3349-869A-79BFF1F03313}"/>
              </c:ext>
            </c:extLst>
          </c:dPt>
          <c:dPt>
            <c:idx val="2"/>
            <c:invertIfNegative val="0"/>
            <c:bubble3D val="0"/>
            <c:extLst>
              <c:ext xmlns:c16="http://schemas.microsoft.com/office/drawing/2014/chart" uri="{C3380CC4-5D6E-409C-BE32-E72D297353CC}">
                <c16:uniqueId val="{00000006-2E03-3349-869A-79BFF1F03313}"/>
              </c:ext>
            </c:extLst>
          </c:dPt>
          <c:dLbls>
            <c:numFmt formatCode="0.0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1024/1024</c:v>
                </c:pt>
                <c:pt idx="1">
                  <c:v>2048/2048</c:v>
                </c:pt>
                <c:pt idx="2">
                  <c:v>4096/4096</c:v>
                </c:pt>
                <c:pt idx="3">
                  <c:v>8192/8192</c:v>
                </c:pt>
              </c:strCache>
            </c:strRef>
          </c:cat>
          <c:val>
            <c:numRef>
              <c:f>Sheet1!$C$2:$C$5</c:f>
              <c:numCache>
                <c:formatCode>General</c:formatCode>
                <c:ptCount val="4"/>
                <c:pt idx="0">
                  <c:v>2.2885800000000001E-2</c:v>
                </c:pt>
                <c:pt idx="1">
                  <c:v>1.6942550000000001E-2</c:v>
                </c:pt>
                <c:pt idx="2">
                  <c:v>1.7022590000000001E-2</c:v>
                </c:pt>
                <c:pt idx="3">
                  <c:v>1.704284E-2</c:v>
                </c:pt>
              </c:numCache>
            </c:numRef>
          </c:val>
          <c:extLst>
            <c:ext xmlns:c16="http://schemas.microsoft.com/office/drawing/2014/chart" uri="{C3380CC4-5D6E-409C-BE32-E72D297353CC}">
              <c16:uniqueId val="{00000007-2E03-3349-869A-79BFF1F03313}"/>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vert="horz"/>
              <a:lstStyle/>
              <a:p>
                <a:pPr>
                  <a:defRPr/>
                </a:pPr>
                <a:r>
                  <a:rPr lang="en-US"/>
                  <a:t>Global/Choice predictor size (BTB Entries fixed at 4096)</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310122559"/>
        <c:crosses val="autoZero"/>
        <c:auto val="1"/>
        <c:lblAlgn val="ctr"/>
        <c:lblOffset val="100"/>
        <c:noMultiLvlLbl val="0"/>
      </c:catAx>
      <c:valAx>
        <c:axId val="1310122559"/>
        <c:scaling>
          <c:orientation val="minMax"/>
          <c:max val="2.5000000000000005E-2"/>
        </c:scaling>
        <c:delete val="1"/>
        <c:axPos val="l"/>
        <c:majorGridlines>
          <c:spPr>
            <a:ln w="9525" cap="flat" cmpd="sng" algn="ctr">
              <a:solidFill>
                <a:schemeClr val="bg2">
                  <a:lumMod val="90000"/>
                </a:schemeClr>
              </a:solidFill>
              <a:round/>
            </a:ln>
            <a:effectLst/>
          </c:spPr>
        </c:majorGridlines>
        <c:numFmt formatCode="0.00%" sourceLinked="0"/>
        <c:majorTickMark val="none"/>
        <c:minorTickMark val="none"/>
        <c:tickLblPos val="nextTo"/>
        <c:crossAx val="1339244543"/>
        <c:crosses val="autoZero"/>
        <c:crossBetween val="between"/>
      </c:valAx>
      <c:spPr>
        <a:noFill/>
        <a:ln>
          <a:noFill/>
        </a:ln>
        <a:effectLst/>
      </c:spPr>
    </c:plotArea>
    <c:legend>
      <c:legendPos val="r"/>
      <c:layout>
        <c:manualLayout>
          <c:xMode val="edge"/>
          <c:yMode val="edge"/>
          <c:x val="0.85001418932023964"/>
          <c:y val="0.48529822986477628"/>
          <c:w val="0.1499858106797603"/>
          <c:h val="0.11063474128991317"/>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r>
              <a:rPr lang="en-US"/>
              <a:t>BTBMissPct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Palatino" pitchFamily="2" charset="77"/>
              <a:ea typeface="Palatino" pitchFamily="2" charset="77"/>
              <a:cs typeface="+mn-cs"/>
            </a:defRPr>
          </a:pPr>
          <a:endParaRPr lang="en-US"/>
        </a:p>
      </c:txPr>
    </c:title>
    <c:autoTitleDeleted val="0"/>
    <c:plotArea>
      <c:layout/>
      <c:barChart>
        <c:barDir val="col"/>
        <c:grouping val="clustered"/>
        <c:varyColors val="1"/>
        <c:ser>
          <c:idx val="0"/>
          <c:order val="0"/>
          <c:tx>
            <c:strRef>
              <c:f>Sheet1!$B$1</c:f>
              <c:strCache>
                <c:ptCount val="1"/>
                <c:pt idx="0">
                  <c:v>401.bzip2</c:v>
                </c:pt>
              </c:strCache>
            </c:strRef>
          </c:tx>
          <c:spPr>
            <a:solidFill>
              <a:srgbClr val="E87500"/>
            </a:solidFill>
            <a:ln>
              <a:noFill/>
            </a:ln>
            <a:effectLst/>
          </c:spPr>
          <c:invertIfNegative val="0"/>
          <c:dPt>
            <c:idx val="0"/>
            <c:invertIfNegative val="0"/>
            <c:bubble3D val="0"/>
            <c:spPr>
              <a:solidFill>
                <a:srgbClr val="E87500"/>
              </a:solidFill>
              <a:ln>
                <a:noFill/>
              </a:ln>
              <a:effectLst/>
            </c:spPr>
            <c:extLst>
              <c:ext xmlns:c16="http://schemas.microsoft.com/office/drawing/2014/chart" uri="{C3380CC4-5D6E-409C-BE32-E72D297353CC}">
                <c16:uniqueId val="{00000001-BFB8-1148-9166-2DBDD8455FB6}"/>
              </c:ext>
            </c:extLst>
          </c:dPt>
          <c:dPt>
            <c:idx val="1"/>
            <c:invertIfNegative val="0"/>
            <c:bubble3D val="0"/>
            <c:spPr>
              <a:solidFill>
                <a:srgbClr val="E87500"/>
              </a:solidFill>
              <a:ln>
                <a:noFill/>
              </a:ln>
              <a:effectLst/>
            </c:spPr>
            <c:extLst>
              <c:ext xmlns:c16="http://schemas.microsoft.com/office/drawing/2014/chart" uri="{C3380CC4-5D6E-409C-BE32-E72D297353CC}">
                <c16:uniqueId val="{00000003-BFB8-1148-9166-2DBDD8455FB6}"/>
              </c:ext>
            </c:extLst>
          </c:dPt>
          <c:dPt>
            <c:idx val="2"/>
            <c:invertIfNegative val="0"/>
            <c:bubble3D val="0"/>
            <c:spPr>
              <a:solidFill>
                <a:srgbClr val="E87500"/>
              </a:solidFill>
              <a:ln>
                <a:noFill/>
              </a:ln>
              <a:effectLst/>
            </c:spPr>
            <c:extLst>
              <c:ext xmlns:c16="http://schemas.microsoft.com/office/drawing/2014/chart" uri="{C3380CC4-5D6E-409C-BE32-E72D297353CC}">
                <c16:uniqueId val="{00000005-BFB8-1148-9166-2DBDD8455FB6}"/>
              </c:ext>
            </c:extLst>
          </c:dPt>
          <c:dPt>
            <c:idx val="3"/>
            <c:invertIfNegative val="0"/>
            <c:bubble3D val="0"/>
            <c:spPr>
              <a:solidFill>
                <a:srgbClr val="E87500"/>
              </a:solidFill>
              <a:ln>
                <a:noFill/>
              </a:ln>
              <a:effectLst/>
            </c:spPr>
            <c:extLst>
              <c:ext xmlns:c16="http://schemas.microsoft.com/office/drawing/2014/chart" uri="{C3380CC4-5D6E-409C-BE32-E72D297353CC}">
                <c16:uniqueId val="{00000007-BFB8-1148-9166-2DBDD8455FB6}"/>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9770833333333335"/>
                      <c:h val="2.970626507834109E-2"/>
                    </c:manualLayout>
                  </c15:layout>
                </c:ext>
                <c:ext xmlns:c16="http://schemas.microsoft.com/office/drawing/2014/chart" uri="{C3380CC4-5D6E-409C-BE32-E72D297353CC}">
                  <c16:uniqueId val="{00000001-BFB8-1148-9166-2DBDD8455FB6}"/>
                </c:ext>
              </c:extLst>
            </c:dLbl>
            <c:dLbl>
              <c:idx val="1"/>
              <c:tx>
                <c:rich>
                  <a:bodyPr/>
                  <a:lstStyle/>
                  <a:p>
                    <a:fld id="{D966368D-88F0-422F-B6A5-1461042A0CDD}" type="VALUE">
                      <a:rPr lang="en-US"/>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25604166666666667"/>
                      <c:h val="5.590529697151795E-2"/>
                    </c:manualLayout>
                  </c15:layout>
                  <c15:dlblFieldTable/>
                  <c15:showDataLabelsRange val="0"/>
                </c:ext>
                <c:ext xmlns:c16="http://schemas.microsoft.com/office/drawing/2014/chart" uri="{C3380CC4-5D6E-409C-BE32-E72D297353CC}">
                  <c16:uniqueId val="{00000003-BFB8-1148-9166-2DBDD8455FB6}"/>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5052427821522311"/>
                      <c:h val="6.9934229712174903E-2"/>
                    </c:manualLayout>
                  </c15:layout>
                </c:ext>
                <c:ext xmlns:c16="http://schemas.microsoft.com/office/drawing/2014/chart" uri="{C3380CC4-5D6E-409C-BE32-E72D297353CC}">
                  <c16:uniqueId val="{00000005-BFB8-1148-9166-2DBDD8455FB6}"/>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1024</c:v>
                </c:pt>
                <c:pt idx="1">
                  <c:v>2048</c:v>
                </c:pt>
                <c:pt idx="2">
                  <c:v>4096</c:v>
                </c:pt>
                <c:pt idx="3">
                  <c:v>8192</c:v>
                </c:pt>
              </c:numCache>
            </c:numRef>
          </c:cat>
          <c:val>
            <c:numRef>
              <c:f>Sheet1!$B$2:$B$5</c:f>
              <c:numCache>
                <c:formatCode>General</c:formatCode>
                <c:ptCount val="4"/>
                <c:pt idx="0">
                  <c:v>2.0601669999999999E-2</c:v>
                </c:pt>
                <c:pt idx="1">
                  <c:v>2.0577689999999999E-2</c:v>
                </c:pt>
                <c:pt idx="2">
                  <c:v>2.0577689999999999E-2</c:v>
                </c:pt>
                <c:pt idx="3">
                  <c:v>2.056171E-2</c:v>
                </c:pt>
              </c:numCache>
            </c:numRef>
          </c:val>
          <c:extLst>
            <c:ext xmlns:c16="http://schemas.microsoft.com/office/drawing/2014/chart" uri="{C3380CC4-5D6E-409C-BE32-E72D297353CC}">
              <c16:uniqueId val="{00000008-BFB8-1148-9166-2DBDD8455FB6}"/>
            </c:ext>
          </c:extLst>
        </c:ser>
        <c:ser>
          <c:idx val="1"/>
          <c:order val="1"/>
          <c:tx>
            <c:strRef>
              <c:f>Sheet1!$C$1</c:f>
              <c:strCache>
                <c:ptCount val="1"/>
                <c:pt idx="0">
                  <c:v>429.mcf</c:v>
                </c:pt>
              </c:strCache>
            </c:strRef>
          </c:tx>
          <c:spPr>
            <a:solidFill>
              <a:srgbClr val="69BD28"/>
            </a:solidFill>
            <a:ln>
              <a:noFill/>
            </a:ln>
            <a:effectLst/>
          </c:spPr>
          <c:invertIfNegative val="0"/>
          <c:dPt>
            <c:idx val="0"/>
            <c:invertIfNegative val="0"/>
            <c:bubble3D val="0"/>
            <c:spPr>
              <a:solidFill>
                <a:srgbClr val="69BD28"/>
              </a:solidFill>
              <a:ln>
                <a:noFill/>
              </a:ln>
              <a:effectLst/>
            </c:spPr>
            <c:extLst>
              <c:ext xmlns:c16="http://schemas.microsoft.com/office/drawing/2014/chart" uri="{C3380CC4-5D6E-409C-BE32-E72D297353CC}">
                <c16:uniqueId val="{0000000A-BFB8-1148-9166-2DBDD8455FB6}"/>
              </c:ext>
            </c:extLst>
          </c:dPt>
          <c:dPt>
            <c:idx val="2"/>
            <c:invertIfNegative val="0"/>
            <c:bubble3D val="0"/>
            <c:spPr>
              <a:solidFill>
                <a:srgbClr val="69BD28"/>
              </a:solidFill>
              <a:ln>
                <a:noFill/>
              </a:ln>
              <a:effectLst/>
            </c:spPr>
            <c:extLst>
              <c:ext xmlns:c16="http://schemas.microsoft.com/office/drawing/2014/chart" uri="{C3380CC4-5D6E-409C-BE32-E72D297353CC}">
                <c16:uniqueId val="{0000000C-BFB8-1148-9166-2DBDD8455FB6}"/>
              </c:ext>
            </c:extLst>
          </c:dPt>
          <c:dLbls>
            <c:dLbl>
              <c:idx val="3"/>
              <c:layout>
                <c:manualLayout>
                  <c:x val="1.5699780635742219E-2"/>
                  <c:y val="-5.39827216054481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FB8-1148-9166-2DBDD8455FB6}"/>
                </c:ext>
              </c:extLst>
            </c:dLbl>
            <c:numFmt formatCode="0.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alatino" pitchFamily="2" charset="77"/>
                    <a:ea typeface="Palatino" pitchFamily="2" charset="7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1024</c:v>
                </c:pt>
                <c:pt idx="1">
                  <c:v>2048</c:v>
                </c:pt>
                <c:pt idx="2">
                  <c:v>4096</c:v>
                </c:pt>
                <c:pt idx="3">
                  <c:v>8192</c:v>
                </c:pt>
              </c:numCache>
            </c:numRef>
          </c:cat>
          <c:val>
            <c:numRef>
              <c:f>Sheet1!$C$2:$C$5</c:f>
              <c:numCache>
                <c:formatCode>General</c:formatCode>
                <c:ptCount val="4"/>
                <c:pt idx="0">
                  <c:v>0.32975134</c:v>
                </c:pt>
                <c:pt idx="1">
                  <c:v>0.31946225</c:v>
                </c:pt>
                <c:pt idx="2">
                  <c:v>0.30918361999999999</c:v>
                </c:pt>
                <c:pt idx="3">
                  <c:v>1.371825E-2</c:v>
                </c:pt>
              </c:numCache>
            </c:numRef>
          </c:val>
          <c:extLst>
            <c:ext xmlns:c16="http://schemas.microsoft.com/office/drawing/2014/chart" uri="{C3380CC4-5D6E-409C-BE32-E72D297353CC}">
              <c16:uniqueId val="{0000000E-BFB8-1148-9166-2DBDD8455FB6}"/>
            </c:ext>
          </c:extLst>
        </c:ser>
        <c:dLbls>
          <c:dLblPos val="outEnd"/>
          <c:showLegendKey val="0"/>
          <c:showVal val="1"/>
          <c:showCatName val="0"/>
          <c:showSerName val="0"/>
          <c:showPercent val="0"/>
          <c:showBubbleSize val="0"/>
        </c:dLbls>
        <c:gapWidth val="219"/>
        <c:overlap val="-27"/>
        <c:axId val="1339244543"/>
        <c:axId val="1310122559"/>
      </c:barChart>
      <c:catAx>
        <c:axId val="133924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r>
                  <a:rPr lang="en-US"/>
                  <a:t>BTB Entries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crossAx val="1310122559"/>
        <c:crosses val="autoZero"/>
        <c:auto val="1"/>
        <c:lblAlgn val="ctr"/>
        <c:lblOffset val="100"/>
        <c:noMultiLvlLbl val="0"/>
      </c:catAx>
      <c:valAx>
        <c:axId val="1310122559"/>
        <c:scaling>
          <c:orientation val="minMax"/>
          <c:max val="0.35000000000000003"/>
        </c:scaling>
        <c:delete val="1"/>
        <c:axPos val="l"/>
        <c:majorGridlines>
          <c:spPr>
            <a:ln w="9525" cap="flat" cmpd="sng" algn="ctr">
              <a:solidFill>
                <a:schemeClr val="bg2">
                  <a:lumMod val="90000"/>
                </a:schemeClr>
              </a:solidFill>
              <a:round/>
            </a:ln>
            <a:effectLst/>
          </c:spPr>
        </c:majorGridlines>
        <c:numFmt formatCode="0%" sourceLinked="0"/>
        <c:majorTickMark val="none"/>
        <c:minorTickMark val="none"/>
        <c:tickLblPos val="nextTo"/>
        <c:crossAx val="1339244543"/>
        <c:crosses val="autoZero"/>
        <c:crossBetween val="between"/>
        <c:minorUnit val="1.0000000000000002E-2"/>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pitchFamily="2" charset="77"/>
              <a:ea typeface="Palatino" pitchFamily="2" charset="7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alatino" pitchFamily="2" charset="77"/>
          <a:ea typeface="Palatino" pitchFamily="2" charset="77"/>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9EDB-3FDD-4915-A3CE-62FA29C01A32}" type="datetimeFigureOut">
              <a:rPr lang="en-US" smtClean="0"/>
              <a:t>11/4/2022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042649-1860-4D03-9360-22C2D8836B44}" type="slidenum">
              <a:rPr lang="en-US" smtClean="0"/>
              <a:t>‹#›</a:t>
            </a:fld>
            <a:endParaRPr lang="en-US"/>
          </a:p>
        </p:txBody>
      </p:sp>
    </p:spTree>
    <p:extLst>
      <p:ext uri="{BB962C8B-B14F-4D97-AF65-F5344CB8AC3E}">
        <p14:creationId xmlns:p14="http://schemas.microsoft.com/office/powerpoint/2010/main" val="63366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4499FB-0CC7-453D-9493-CBDCD6D233E2}" type="datetimeFigureOut">
              <a:rPr lang="en-US" smtClean="0"/>
              <a:t>11/4/2022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76A24B-926E-40EB-9E1B-5321DC3775E5}" type="slidenum">
              <a:rPr lang="en-US" smtClean="0"/>
              <a:t>‹#›</a:t>
            </a:fld>
            <a:endParaRPr lang="en-US"/>
          </a:p>
        </p:txBody>
      </p:sp>
    </p:spTree>
    <p:extLst>
      <p:ext uri="{BB962C8B-B14F-4D97-AF65-F5344CB8AC3E}">
        <p14:creationId xmlns:p14="http://schemas.microsoft.com/office/powerpoint/2010/main" val="2167594663"/>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110000"/>
      </a:lnSpc>
      <a:buFont typeface="Arial" panose="020B0604020202020204" pitchFamily="34" charset="0"/>
      <a:buNone/>
      <a:defRPr sz="1200" kern="1200">
        <a:solidFill>
          <a:schemeClr val="tx1"/>
        </a:solidFill>
        <a:latin typeface="+mn-lt"/>
        <a:ea typeface="+mn-ea"/>
        <a:cs typeface="+mn-cs"/>
      </a:defRPr>
    </a:lvl1pPr>
    <a:lvl2pPr marL="2286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45720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a:p>
        </p:txBody>
      </p:sp>
      <p:sp>
        <p:nvSpPr>
          <p:cNvPr id="4" name="Slide Number Placeholder 3"/>
          <p:cNvSpPr>
            <a:spLocks noGrp="1"/>
          </p:cNvSpPr>
          <p:nvPr>
            <p:ph type="sldNum" sz="quarter" idx="5"/>
          </p:nvPr>
        </p:nvSpPr>
        <p:spPr/>
        <p:txBody>
          <a:bodyPr/>
          <a:lstStyle/>
          <a:p>
            <a:fld id="{4476A24B-926E-40EB-9E1B-5321DC3775E5}" type="slidenum">
              <a:rPr lang="en-US" smtClean="0"/>
              <a:t>1</a:t>
            </a:fld>
            <a:endParaRPr lang="en-US"/>
          </a:p>
        </p:txBody>
      </p:sp>
    </p:spTree>
    <p:extLst>
      <p:ext uri="{BB962C8B-B14F-4D97-AF65-F5344CB8AC3E}">
        <p14:creationId xmlns:p14="http://schemas.microsoft.com/office/powerpoint/2010/main" val="185050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55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2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489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Main Idea">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a:cxnSpLocks/>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8507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or Main Idea-2">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127050"/>
            <a:ext cx="5192783" cy="3555295"/>
          </a:xfrm>
        </p:spPr>
        <p:txBody>
          <a:bodyPr anchor="ctr"/>
          <a:lstStyle>
            <a:lvl1pPr>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5024927"/>
            <a:ext cx="5192851"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a:cxnSpLocks/>
          </p:cNvCxnSpPr>
          <p:nvPr userDrawn="1"/>
        </p:nvCxnSpPr>
        <p:spPr>
          <a:xfrm>
            <a:off x="904048" y="1009936"/>
            <a:ext cx="51884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06298" y="4802043"/>
            <a:ext cx="5161797"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4977"/>
              <a:gd name="connsiteY0" fmla="*/ 0 h 10000"/>
              <a:gd name="connsiteX1" fmla="*/ 486 w 4977"/>
              <a:gd name="connsiteY1" fmla="*/ 0 h 10000"/>
              <a:gd name="connsiteX2" fmla="*/ 621 w 4977"/>
              <a:gd name="connsiteY2" fmla="*/ 10000 h 10000"/>
              <a:gd name="connsiteX3" fmla="*/ 757 w 4977"/>
              <a:gd name="connsiteY3" fmla="*/ 0 h 10000"/>
              <a:gd name="connsiteX4" fmla="*/ 4977 w 497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 h="10000">
                <a:moveTo>
                  <a:pt x="0" y="0"/>
                </a:moveTo>
                <a:lnTo>
                  <a:pt x="486" y="0"/>
                </a:lnTo>
                <a:lnTo>
                  <a:pt x="621" y="10000"/>
                </a:lnTo>
                <a:cubicBezTo>
                  <a:pt x="666" y="6667"/>
                  <a:pt x="712" y="3333"/>
                  <a:pt x="757" y="0"/>
                </a:cubicBezTo>
                <a:lnTo>
                  <a:pt x="4977"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76393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r Main Idea-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1508" y="1905001"/>
            <a:ext cx="10366800" cy="2225262"/>
          </a:xfrm>
        </p:spPr>
        <p:txBody>
          <a:bodyPr anchor="ctr"/>
          <a:lstStyle>
            <a:lvl1pPr>
              <a:lnSpc>
                <a:spcPct val="95000"/>
              </a:lnSpc>
              <a:defRPr sz="4200">
                <a:solidFill>
                  <a:schemeClr val="tx2"/>
                </a:solidFill>
              </a:defRPr>
            </a:lvl1pPr>
          </a:lstStyle>
          <a:p>
            <a:r>
              <a:rPr lang="en-US"/>
              <a:t>Click to edit Master title style</a:t>
            </a:r>
          </a:p>
        </p:txBody>
      </p:sp>
      <p:sp>
        <p:nvSpPr>
          <p:cNvPr id="10" name="Text Placeholder 9"/>
          <p:cNvSpPr>
            <a:spLocks noGrp="1"/>
          </p:cNvSpPr>
          <p:nvPr>
            <p:ph type="body" sz="quarter" idx="14" hasCustomPrompt="1"/>
          </p:nvPr>
        </p:nvSpPr>
        <p:spPr>
          <a:xfrm>
            <a:off x="911441" y="4620890"/>
            <a:ext cx="10369051" cy="1415772"/>
          </a:xfrm>
        </p:spPr>
        <p:txBody>
          <a:bodyPr>
            <a:noAutofit/>
          </a:bodyPr>
          <a:lstStyle>
            <a:lvl1pPr marL="0" indent="0">
              <a:lnSpc>
                <a:spcPct val="95000"/>
              </a:lnSpc>
              <a:spcAft>
                <a:spcPts val="0"/>
              </a:spcAft>
              <a:buFont typeface="Arial" panose="020B0604020202020204" pitchFamily="34" charset="0"/>
              <a:buChar char="​"/>
              <a:defRPr sz="2100" i="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11508" y="1732950"/>
            <a:ext cx="10369051"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3999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solidFill>
        <a:effectLst/>
      </p:bgPr>
    </p:bg>
    <p:spTree>
      <p:nvGrpSpPr>
        <p:cNvPr id="1" name=""/>
        <p:cNvGrpSpPr/>
        <p:nvPr/>
      </p:nvGrpSpPr>
      <p:grpSpPr>
        <a:xfrm>
          <a:off x="0" y="0"/>
          <a:ext cx="0" cy="0"/>
          <a:chOff x="0" y="0"/>
          <a:chExt cx="0" cy="0"/>
        </a:xfrm>
      </p:grpSpPr>
      <p:sp>
        <p:nvSpPr>
          <p:cNvPr id="25" name="TextBox 24"/>
          <p:cNvSpPr txBox="1"/>
          <p:nvPr userDrawn="1"/>
        </p:nvSpPr>
        <p:spPr>
          <a:xfrm>
            <a:off x="-1270000" y="2959100"/>
            <a:ext cx="65" cy="302390"/>
          </a:xfrm>
          <a:prstGeom prst="rect">
            <a:avLst/>
          </a:prstGeom>
          <a:noFill/>
        </p:spPr>
        <p:txBody>
          <a:bodyPr wrap="none" lIns="0" tIns="0" rIns="0" bIns="0" rtlCol="0">
            <a:spAutoFit/>
          </a:bodyPr>
          <a:lstStyle/>
          <a:p>
            <a:pPr>
              <a:lnSpc>
                <a:spcPct val="120000"/>
              </a:lnSpc>
            </a:pPr>
            <a:endParaRPr lang="en-US" sz="1800">
              <a:solidFill>
                <a:schemeClr val="tx2"/>
              </a:solidFill>
            </a:endParaRPr>
          </a:p>
        </p:txBody>
      </p:sp>
      <p:sp>
        <p:nvSpPr>
          <p:cNvPr id="37" name="Text Placeholder 31"/>
          <p:cNvSpPr>
            <a:spLocks noGrp="1"/>
          </p:cNvSpPr>
          <p:nvPr>
            <p:ph type="body" sz="quarter" idx="10"/>
          </p:nvPr>
        </p:nvSpPr>
        <p:spPr>
          <a:xfrm>
            <a:off x="8223684" y="2904236"/>
            <a:ext cx="3068713" cy="2746756"/>
          </a:xfrm>
        </p:spPr>
        <p:txBody>
          <a:bodyPr/>
          <a:lstStyle>
            <a:lvl1pPr marL="0" indent="0">
              <a:spcBef>
                <a:spcPts val="0"/>
              </a:spcBef>
              <a:spcAft>
                <a:spcPts val="0"/>
              </a:spcAft>
              <a:defRPr lang="en-US" sz="1700" i="0" dirty="0" smtClean="0">
                <a:solidFill>
                  <a:schemeClr val="tx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tx1"/>
                </a:solidFill>
              </a:defRPr>
            </a:lvl2pPr>
            <a:lvl3pPr marL="0" indent="0">
              <a:lnSpc>
                <a:spcPct val="110000"/>
              </a:lnSpc>
              <a:spcBef>
                <a:spcPts val="0"/>
              </a:spcBef>
              <a:spcAft>
                <a:spcPts val="0"/>
              </a:spcAft>
              <a:buFont typeface="Arial" panose="020B0604020202020204" pitchFamily="34" charset="0"/>
              <a:buChar char="​"/>
              <a:defRPr sz="1500">
                <a:solidFill>
                  <a:schemeClr val="tx1"/>
                </a:solidFill>
              </a:defRPr>
            </a:lvl3pPr>
            <a:lvl4pPr marL="0" indent="0">
              <a:lnSpc>
                <a:spcPct val="110000"/>
              </a:lnSpc>
              <a:spcBef>
                <a:spcPts val="0"/>
              </a:spcBef>
              <a:spcAft>
                <a:spcPts val="0"/>
              </a:spcAft>
              <a:buFont typeface="Arial" panose="020B0604020202020204" pitchFamily="34" charset="0"/>
              <a:buChar char="​"/>
              <a:defRPr sz="1500">
                <a:solidFill>
                  <a:schemeClr val="tx1"/>
                </a:solidFill>
              </a:defRPr>
            </a:lvl4pPr>
            <a:lvl5pPr marL="0" indent="0">
              <a:lnSpc>
                <a:spcPct val="110000"/>
              </a:lnSpc>
              <a:spcBef>
                <a:spcPts val="0"/>
              </a:spcBef>
              <a:spcAft>
                <a:spcPts val="0"/>
              </a:spcAft>
              <a:buFont typeface="Arial" panose="020B0604020202020204" pitchFamily="34" charset="0"/>
              <a:buChar char="​"/>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902208" y="2940813"/>
            <a:ext cx="6117069" cy="2946231"/>
          </a:xfrm>
        </p:spPr>
        <p:txBody>
          <a:bodyPr/>
          <a:lstStyle>
            <a:lvl1pPr marL="0" algn="r" defTabSz="914400" rtl="0" eaLnBrk="1" latinLnBrk="0" hangingPunct="1">
              <a:lnSpc>
                <a:spcPct val="70000"/>
              </a:lnSpc>
              <a:buNone/>
              <a:defRPr lang="en-US" sz="7000" kern="1200" dirty="0" smtClean="0">
                <a:solidFill>
                  <a:schemeClr val="tx1"/>
                </a:solidFill>
                <a:latin typeface="Georgia" panose="02040502050405020303" pitchFamily="18" charset="0"/>
                <a:ea typeface="+mn-ea"/>
                <a:cs typeface="+mn-cs"/>
              </a:defRPr>
            </a:lvl1pPr>
            <a:lvl2pPr algn="r">
              <a:defRPr/>
            </a:lvl2pPr>
            <a:lvl3pPr algn="r">
              <a:defRPr/>
            </a:lvl3pPr>
            <a:lvl4pPr algn="r">
              <a:defRPr/>
            </a:lvl4pPr>
            <a:lvl5pPr algn="r">
              <a:defRPr/>
            </a:lvl5pPr>
          </a:lstStyle>
          <a:p>
            <a:pPr lvl="0"/>
            <a:r>
              <a:rPr lang="en-US"/>
              <a:t>Edit text</a:t>
            </a:r>
          </a:p>
        </p:txBody>
      </p:sp>
      <p:cxnSp>
        <p:nvCxnSpPr>
          <p:cNvPr id="6" name="Straight Connector 5"/>
          <p:cNvCxnSpPr/>
          <p:nvPr userDrawn="1"/>
        </p:nvCxnSpPr>
        <p:spPr>
          <a:xfrm>
            <a:off x="7640431" y="2769834"/>
            <a:ext cx="0" cy="288115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9E3085-A0AF-2F49-90EE-52FB15584E6C}"/>
              </a:ext>
            </a:extLst>
          </p:cNvPr>
          <p:cNvCxnSpPr/>
          <p:nvPr userDrawn="1"/>
        </p:nvCxnSpPr>
        <p:spPr>
          <a:xfrm>
            <a:off x="7684952" y="2769834"/>
            <a:ext cx="0" cy="28811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3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10886832" y="6589188"/>
            <a:ext cx="390769"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a:solidFill>
                <a:schemeClr val="tx2">
                  <a:lumMod val="60000"/>
                  <a:lumOff val="40000"/>
                </a:schemeClr>
              </a:solidFill>
              <a:latin typeface="+mn-lt"/>
            </a:endParaRPr>
          </a:p>
        </p:txBody>
      </p:sp>
      <p:sp>
        <p:nvSpPr>
          <p:cNvPr id="28" name="Text Placeholder 10"/>
          <p:cNvSpPr>
            <a:spLocks noGrp="1"/>
          </p:cNvSpPr>
          <p:nvPr>
            <p:ph type="body" sz="quarter" idx="14" hasCustomPrompt="1"/>
          </p:nvPr>
        </p:nvSpPr>
        <p:spPr>
          <a:xfrm>
            <a:off x="914400" y="6577967"/>
            <a:ext cx="6705600" cy="134332"/>
          </a:xfrm>
        </p:spPr>
        <p:txBody>
          <a:bodyPr wrap="square" anchor="b">
            <a:spAutoFit/>
          </a:bodyPr>
          <a:lstStyle>
            <a:lvl1pPr>
              <a:defRPr sz="800" baseline="0">
                <a:solidFill>
                  <a:schemeClr val="tx2">
                    <a:lumMod val="60000"/>
                    <a:lumOff val="40000"/>
                  </a:schemeClr>
                </a:solidFill>
                <a:latin typeface="+mn-lt"/>
              </a:defRPr>
            </a:lvl1pPr>
          </a:lstStyle>
          <a:p>
            <a:pPr lvl="0"/>
            <a:r>
              <a:rPr lang="en-US"/>
              <a:t>click to insert source</a:t>
            </a:r>
          </a:p>
        </p:txBody>
      </p:sp>
      <p:grpSp>
        <p:nvGrpSpPr>
          <p:cNvPr id="2" name="Group 1"/>
          <p:cNvGrpSpPr/>
          <p:nvPr userDrawn="1"/>
        </p:nvGrpSpPr>
        <p:grpSpPr>
          <a:xfrm>
            <a:off x="0" y="1"/>
            <a:ext cx="12192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914400"/>
              <a:chOff x="0" y="1143000"/>
              <a:chExt cx="9144000" cy="914400"/>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8860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Wordmark Footer">
    <p:spTree>
      <p:nvGrpSpPr>
        <p:cNvPr id="1" name=""/>
        <p:cNvGrpSpPr/>
        <p:nvPr/>
      </p:nvGrpSpPr>
      <p:grpSpPr>
        <a:xfrm>
          <a:off x="0" y="0"/>
          <a:ext cx="0" cy="0"/>
          <a:chOff x="0" y="0"/>
          <a:chExt cx="0" cy="0"/>
        </a:xfrm>
      </p:grpSpPr>
      <p:sp>
        <p:nvSpPr>
          <p:cNvPr id="7" name="Rectangle 6"/>
          <p:cNvSpPr/>
          <p:nvPr userDrawn="1"/>
        </p:nvSpPr>
        <p:spPr>
          <a:xfrm>
            <a:off x="0" y="6228863"/>
            <a:ext cx="12192000" cy="6201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latin typeface="Palatino" pitchFamily="2" charset="77"/>
              <a:ea typeface="Palatino" pitchFamily="2" charset="77"/>
            </a:endParaRPr>
          </a:p>
        </p:txBody>
      </p:sp>
      <p:sp>
        <p:nvSpPr>
          <p:cNvPr id="2" name="Title 1"/>
          <p:cNvSpPr>
            <a:spLocks noGrp="1"/>
          </p:cNvSpPr>
          <p:nvPr>
            <p:ph type="title"/>
          </p:nvPr>
        </p:nvSpPr>
        <p:spPr>
          <a:xfrm>
            <a:off x="914400" y="493169"/>
            <a:ext cx="10363200" cy="914402"/>
          </a:xfrm>
        </p:spPr>
        <p:txBody>
          <a:bodyPr anchor="ctr" anchorCtr="0"/>
          <a:lstStyle>
            <a:lvl1pPr>
              <a:defRPr>
                <a:solidFill>
                  <a:schemeClr val="accent1"/>
                </a:solidFill>
                <a:latin typeface="Palatino" pitchFamily="2" charset="77"/>
                <a:ea typeface="Palatino" pitchFamily="2" charset="77"/>
              </a:defRPr>
            </a:lvl1pPr>
          </a:lstStyle>
          <a:p>
            <a:r>
              <a:rPr lang="en-US"/>
              <a:t>Click to edit Master title style</a:t>
            </a:r>
          </a:p>
        </p:txBody>
      </p:sp>
      <p:sp>
        <p:nvSpPr>
          <p:cNvPr id="3" name="Content Placeholder 2"/>
          <p:cNvSpPr>
            <a:spLocks noGrp="1"/>
          </p:cNvSpPr>
          <p:nvPr>
            <p:ph idx="1"/>
          </p:nvPr>
        </p:nvSpPr>
        <p:spPr>
          <a:xfrm>
            <a:off x="838200" y="1579419"/>
            <a:ext cx="10515600" cy="4362092"/>
          </a:xfrm>
        </p:spPr>
        <p:txBody>
          <a:bodyPr/>
          <a:lstStyle>
            <a:lvl1pPr>
              <a:defRPr>
                <a:latin typeface="Palatino" pitchFamily="2" charset="77"/>
                <a:ea typeface="Palatino" pitchFamily="2" charset="77"/>
              </a:defRPr>
            </a:lvl1pPr>
            <a:lvl2pPr>
              <a:defRPr>
                <a:latin typeface="Palatino" pitchFamily="2" charset="77"/>
                <a:ea typeface="Palatino" pitchFamily="2" charset="77"/>
              </a:defRPr>
            </a:lvl2pPr>
            <a:lvl3pPr>
              <a:defRPr>
                <a:latin typeface="Palatino" pitchFamily="2" charset="77"/>
                <a:ea typeface="Palatino" pitchFamily="2" charset="77"/>
              </a:defRPr>
            </a:lvl3pPr>
            <a:lvl4pPr>
              <a:defRPr>
                <a:latin typeface="Palatino" pitchFamily="2" charset="77"/>
                <a:ea typeface="Palatino" pitchFamily="2" charset="77"/>
              </a:defRPr>
            </a:lvl4pPr>
            <a:lvl5pPr>
              <a:defRPr>
                <a:latin typeface="Palatino" pitchFamily="2" charset="77"/>
                <a:ea typeface="Palatino"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8600" y="6461729"/>
            <a:ext cx="7315200" cy="190307"/>
          </a:xfrm>
        </p:spPr>
        <p:txBody>
          <a:bodyPr rIns="0"/>
          <a:lstStyle>
            <a:lvl1pPr>
              <a:defRPr>
                <a:solidFill>
                  <a:schemeClr val="bg1"/>
                </a:solidFill>
                <a:latin typeface="Palatino" pitchFamily="2" charset="77"/>
                <a:ea typeface="Palatino" pitchFamily="2" charset="77"/>
              </a:defRPr>
            </a:lvl1pPr>
          </a:lstStyle>
          <a:p>
            <a:r>
              <a:rPr lang="en-US"/>
              <a:t>Unit Name Here [Go to Insert/Header and Footer in the top toolbar to change the footer text; also to add or remove Slide Number]</a:t>
            </a:r>
          </a:p>
        </p:txBody>
      </p:sp>
      <p:sp>
        <p:nvSpPr>
          <p:cNvPr id="6" name="Slide Number Placeholder 5"/>
          <p:cNvSpPr>
            <a:spLocks noGrp="1"/>
          </p:cNvSpPr>
          <p:nvPr>
            <p:ph type="sldNum" sz="quarter" idx="12"/>
          </p:nvPr>
        </p:nvSpPr>
        <p:spPr>
          <a:xfrm>
            <a:off x="11353800" y="6464043"/>
            <a:ext cx="358140" cy="190307"/>
          </a:xfrm>
        </p:spPr>
        <p:txBody>
          <a:bodyPr/>
          <a:lstStyle>
            <a:lvl1pPr>
              <a:defRPr>
                <a:solidFill>
                  <a:schemeClr val="bg1"/>
                </a:solidFill>
                <a:latin typeface="Palatino" pitchFamily="2" charset="77"/>
                <a:ea typeface="Palatino" pitchFamily="2" charset="77"/>
              </a:defRPr>
            </a:lvl1pPr>
          </a:lstStyle>
          <a:p>
            <a:fld id="{C68DACDF-E1A9-A04C-A5FF-FC2443684BF5}" type="slidenum">
              <a:rPr lang="en-US" smtClean="0"/>
              <a:pPr/>
              <a:t>‹#›</a:t>
            </a:fld>
            <a:endParaRPr lang="en-US"/>
          </a:p>
        </p:txBody>
      </p:sp>
      <p:cxnSp>
        <p:nvCxnSpPr>
          <p:cNvPr id="8" name="Straight Connector 7"/>
          <p:cNvCxnSpPr/>
          <p:nvPr userDrawn="1"/>
        </p:nvCxnSpPr>
        <p:spPr>
          <a:xfrm>
            <a:off x="0" y="6138438"/>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Text&#10;&#10;Description automatically generated with low confidence">
            <a:extLst>
              <a:ext uri="{FF2B5EF4-FFF2-40B4-BE49-F238E27FC236}">
                <a16:creationId xmlns:a16="http://schemas.microsoft.com/office/drawing/2014/main" id="{9749A4B1-389F-25C1-6CD0-A7CFD89B12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57" y="6253108"/>
            <a:ext cx="3853486" cy="620101"/>
          </a:xfrm>
          <a:prstGeom prst="rect">
            <a:avLst/>
          </a:prstGeom>
        </p:spPr>
      </p:pic>
    </p:spTree>
    <p:extLst>
      <p:ext uri="{BB962C8B-B14F-4D97-AF65-F5344CB8AC3E}">
        <p14:creationId xmlns:p14="http://schemas.microsoft.com/office/powerpoint/2010/main" val="614352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 or Numbered Lis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2157507" y="258983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30" name="Text Placeholder 29"/>
          <p:cNvSpPr>
            <a:spLocks noGrp="1"/>
          </p:cNvSpPr>
          <p:nvPr>
            <p:ph type="body" sz="quarter" idx="11" hasCustomPrompt="1"/>
          </p:nvPr>
        </p:nvSpPr>
        <p:spPr>
          <a:xfrm>
            <a:off x="9144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94" name="Text Placeholder 3"/>
          <p:cNvSpPr>
            <a:spLocks noGrp="1"/>
          </p:cNvSpPr>
          <p:nvPr>
            <p:ph type="body" sz="half" idx="29" hasCustomPrompt="1"/>
          </p:nvPr>
        </p:nvSpPr>
        <p:spPr>
          <a:xfrm>
            <a:off x="2157507" y="3504241"/>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5" name="Text Placeholder 29"/>
          <p:cNvSpPr>
            <a:spLocks noGrp="1"/>
          </p:cNvSpPr>
          <p:nvPr>
            <p:ph type="body" sz="quarter" idx="30" hasCustomPrompt="1"/>
          </p:nvPr>
        </p:nvSpPr>
        <p:spPr>
          <a:xfrm>
            <a:off x="9144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96" name="Text Placeholder 3"/>
          <p:cNvSpPr>
            <a:spLocks noGrp="1"/>
          </p:cNvSpPr>
          <p:nvPr>
            <p:ph type="body" sz="half" idx="31" hasCustomPrompt="1"/>
          </p:nvPr>
        </p:nvSpPr>
        <p:spPr>
          <a:xfrm>
            <a:off x="2157507" y="441864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7" name="Text Placeholder 29"/>
          <p:cNvSpPr>
            <a:spLocks noGrp="1"/>
          </p:cNvSpPr>
          <p:nvPr>
            <p:ph type="body" sz="quarter" idx="32" hasCustomPrompt="1"/>
          </p:nvPr>
        </p:nvSpPr>
        <p:spPr>
          <a:xfrm>
            <a:off x="9144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98" name="Text Placeholder 3"/>
          <p:cNvSpPr>
            <a:spLocks noGrp="1"/>
          </p:cNvSpPr>
          <p:nvPr>
            <p:ph type="body" sz="half" idx="33" hasCustomPrompt="1"/>
          </p:nvPr>
        </p:nvSpPr>
        <p:spPr>
          <a:xfrm>
            <a:off x="7643907" y="258983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9" name="Text Placeholder 29"/>
          <p:cNvSpPr>
            <a:spLocks noGrp="1"/>
          </p:cNvSpPr>
          <p:nvPr>
            <p:ph type="body" sz="quarter" idx="34" hasCustomPrompt="1"/>
          </p:nvPr>
        </p:nvSpPr>
        <p:spPr>
          <a:xfrm>
            <a:off x="64008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100" name="Text Placeholder 3"/>
          <p:cNvSpPr>
            <a:spLocks noGrp="1"/>
          </p:cNvSpPr>
          <p:nvPr>
            <p:ph type="body" sz="half" idx="35" hasCustomPrompt="1"/>
          </p:nvPr>
        </p:nvSpPr>
        <p:spPr>
          <a:xfrm>
            <a:off x="7643907" y="3504241"/>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1" name="Text Placeholder 29"/>
          <p:cNvSpPr>
            <a:spLocks noGrp="1"/>
          </p:cNvSpPr>
          <p:nvPr>
            <p:ph type="body" sz="quarter" idx="36" hasCustomPrompt="1"/>
          </p:nvPr>
        </p:nvSpPr>
        <p:spPr>
          <a:xfrm>
            <a:off x="64008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102" name="Text Placeholder 3"/>
          <p:cNvSpPr>
            <a:spLocks noGrp="1"/>
          </p:cNvSpPr>
          <p:nvPr>
            <p:ph type="body" sz="half" idx="37" hasCustomPrompt="1"/>
          </p:nvPr>
        </p:nvSpPr>
        <p:spPr>
          <a:xfrm>
            <a:off x="7643907" y="441864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3" name="Text Placeholder 29"/>
          <p:cNvSpPr>
            <a:spLocks noGrp="1"/>
          </p:cNvSpPr>
          <p:nvPr>
            <p:ph type="body" sz="quarter" idx="38" hasCustomPrompt="1"/>
          </p:nvPr>
        </p:nvSpPr>
        <p:spPr>
          <a:xfrm>
            <a:off x="64008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15" name="Title 1">
            <a:extLst>
              <a:ext uri="{FF2B5EF4-FFF2-40B4-BE49-F238E27FC236}">
                <a16:creationId xmlns:a16="http://schemas.microsoft.com/office/drawing/2014/main" id="{C23B5B04-5E17-D640-81C3-D4B82468AE61}"/>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6" name="Text Placeholder 2">
            <a:extLst>
              <a:ext uri="{FF2B5EF4-FFF2-40B4-BE49-F238E27FC236}">
                <a16:creationId xmlns:a16="http://schemas.microsoft.com/office/drawing/2014/main" id="{A3D31BE0-CD3A-E04E-A7FB-DB5B5BA20F1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A90E21A4-2E8D-074F-9AC0-6CC72988CEF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1546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15" name="Content Placeholder 13"/>
          <p:cNvSpPr>
            <a:spLocks noGrp="1"/>
          </p:cNvSpPr>
          <p:nvPr>
            <p:ph sz="quarter" idx="15"/>
          </p:nvPr>
        </p:nvSpPr>
        <p:spPr>
          <a:xfrm>
            <a:off x="914400" y="2073443"/>
            <a:ext cx="4876800" cy="365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13"/>
          <p:cNvSpPr>
            <a:spLocks noGrp="1"/>
          </p:cNvSpPr>
          <p:nvPr>
            <p:ph sz="quarter" idx="16"/>
          </p:nvPr>
        </p:nvSpPr>
        <p:spPr>
          <a:xfrm>
            <a:off x="6400800" y="2073443"/>
            <a:ext cx="4876800" cy="365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11" name="Title 1">
            <a:extLst>
              <a:ext uri="{FF2B5EF4-FFF2-40B4-BE49-F238E27FC236}">
                <a16:creationId xmlns:a16="http://schemas.microsoft.com/office/drawing/2014/main" id="{F7544534-439F-AC4D-8175-3A0054377E47}"/>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2" name="Text Placeholder 2">
            <a:extLst>
              <a:ext uri="{FF2B5EF4-FFF2-40B4-BE49-F238E27FC236}">
                <a16:creationId xmlns:a16="http://schemas.microsoft.com/office/drawing/2014/main" id="{709DF341-20B3-E346-8FF0-76CE642F753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414430E6-55F7-9645-B1AD-7A36482991AF}"/>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5337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914400" y="2083443"/>
            <a:ext cx="6705600" cy="3619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229600" y="2083443"/>
            <a:ext cx="3048000" cy="3619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2AC143F5-5835-FF41-B347-AE8DD6C232DB}"/>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cxnSp>
        <p:nvCxnSpPr>
          <p:cNvPr id="9" name="Straight Connector 8">
            <a:extLst>
              <a:ext uri="{FF2B5EF4-FFF2-40B4-BE49-F238E27FC236}">
                <a16:creationId xmlns:a16="http://schemas.microsoft.com/office/drawing/2014/main" id="{27578496-797C-6A44-9F2A-6548E9769A5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9632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4572000" y="2057400"/>
            <a:ext cx="6705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8B87FA64-9DF7-8D4F-AF09-1AB2C5A5FA73}"/>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9" name="Title 1">
            <a:extLst>
              <a:ext uri="{FF2B5EF4-FFF2-40B4-BE49-F238E27FC236}">
                <a16:creationId xmlns:a16="http://schemas.microsoft.com/office/drawing/2014/main" id="{7C2948ED-1B22-8845-A0B4-BB068DE3F660}"/>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0" name="Text Placeholder 2">
            <a:extLst>
              <a:ext uri="{FF2B5EF4-FFF2-40B4-BE49-F238E27FC236}">
                <a16:creationId xmlns:a16="http://schemas.microsoft.com/office/drawing/2014/main" id="{35BAACCF-3F9D-8B43-96E7-088709E2432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1" name="Straight Connector 10">
            <a:extLst>
              <a:ext uri="{FF2B5EF4-FFF2-40B4-BE49-F238E27FC236}">
                <a16:creationId xmlns:a16="http://schemas.microsoft.com/office/drawing/2014/main" id="{E530C6B5-36C4-2B45-81A5-1AEAF187248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7541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lvl4pPr>
              <a:spcAft>
                <a:spcPts val="600"/>
              </a:spcAf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7"/>
          <p:cNvSpPr>
            <a:spLocks noGrp="1"/>
          </p:cNvSpPr>
          <p:nvPr>
            <p:ph sz="quarter" idx="16"/>
          </p:nvPr>
        </p:nvSpPr>
        <p:spPr>
          <a:xfrm>
            <a:off x="45720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2296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a:extLst>
              <a:ext uri="{FF2B5EF4-FFF2-40B4-BE49-F238E27FC236}">
                <a16:creationId xmlns:a16="http://schemas.microsoft.com/office/drawing/2014/main" id="{0E5114E4-6AB8-AA4F-A8E8-C54E55AA61CF}"/>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10" name="Title 1">
            <a:extLst>
              <a:ext uri="{FF2B5EF4-FFF2-40B4-BE49-F238E27FC236}">
                <a16:creationId xmlns:a16="http://schemas.microsoft.com/office/drawing/2014/main" id="{00D43117-3128-D24E-806D-357156928FB9}"/>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1" name="Text Placeholder 2">
            <a:extLst>
              <a:ext uri="{FF2B5EF4-FFF2-40B4-BE49-F238E27FC236}">
                <a16:creationId xmlns:a16="http://schemas.microsoft.com/office/drawing/2014/main" id="{6030A223-6475-C340-ACC1-06799CD611C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09C8E98D-8F15-4247-8D5D-7D5CD99265D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7602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6ADF050F-4B96-8F47-9ED5-126B6BB4A7D2}"/>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7" name="Title 1">
            <a:extLst>
              <a:ext uri="{FF2B5EF4-FFF2-40B4-BE49-F238E27FC236}">
                <a16:creationId xmlns:a16="http://schemas.microsoft.com/office/drawing/2014/main" id="{9559F6DB-F72B-CD48-A567-A92CD37A8198}"/>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9" name="Text Placeholder 2">
            <a:extLst>
              <a:ext uri="{FF2B5EF4-FFF2-40B4-BE49-F238E27FC236}">
                <a16:creationId xmlns:a16="http://schemas.microsoft.com/office/drawing/2014/main" id="{3ACC2408-BEEC-F148-B9BC-F196717E8C05}"/>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6F0E6F19-B158-8F4A-A1E8-F43562F62F56}"/>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7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4" name="Chart Placeholder 3"/>
          <p:cNvSpPr>
            <a:spLocks noGrp="1"/>
          </p:cNvSpPr>
          <p:nvPr userDrawn="1">
            <p:ph type="chart" sz="quarter" idx="29" hasCustomPrompt="1"/>
          </p:nvPr>
        </p:nvSpPr>
        <p:spPr>
          <a:xfrm>
            <a:off x="914400" y="2057400"/>
            <a:ext cx="10363200" cy="4000500"/>
          </a:xfrm>
        </p:spPr>
        <p:txBody>
          <a:bodyPr/>
          <a:lstStyle>
            <a:lvl1pPr algn="ctr">
              <a:defRPr>
                <a:solidFill>
                  <a:schemeClr val="bg1"/>
                </a:solidFill>
              </a:defRPr>
            </a:lvl1pPr>
          </a:lstStyle>
          <a:p>
            <a:r>
              <a:rPr lang="en-US"/>
              <a:t>Click to insert chart from template</a:t>
            </a:r>
          </a:p>
        </p:txBody>
      </p:sp>
      <p:sp>
        <p:nvSpPr>
          <p:cNvPr id="7" name="Text Placeholder 10">
            <a:extLst>
              <a:ext uri="{FF2B5EF4-FFF2-40B4-BE49-F238E27FC236}">
                <a16:creationId xmlns:a16="http://schemas.microsoft.com/office/drawing/2014/main" id="{2D528D74-618E-334B-87B7-D7EDA262D7C7}"/>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9" name="Title 1">
            <a:extLst>
              <a:ext uri="{FF2B5EF4-FFF2-40B4-BE49-F238E27FC236}">
                <a16:creationId xmlns:a16="http://schemas.microsoft.com/office/drawing/2014/main" id="{CB7DC360-7098-D941-A67E-D28011BF65DD}"/>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0" name="Text Placeholder 2">
            <a:extLst>
              <a:ext uri="{FF2B5EF4-FFF2-40B4-BE49-F238E27FC236}">
                <a16:creationId xmlns:a16="http://schemas.microsoft.com/office/drawing/2014/main" id="{5745434D-4ACA-7B4C-A494-98A8512F0FAB}"/>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1" name="Straight Connector 10">
            <a:extLst>
              <a:ext uri="{FF2B5EF4-FFF2-40B4-BE49-F238E27FC236}">
                <a16:creationId xmlns:a16="http://schemas.microsoft.com/office/drawing/2014/main" id="{36BFCA18-7E9E-E74A-833D-B47F23A04116}"/>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30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75D0418A-ADC7-7C49-8916-57C1A6D29FF8}"/>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Tree>
    <p:extLst>
      <p:ext uri="{BB962C8B-B14F-4D97-AF65-F5344CB8AC3E}">
        <p14:creationId xmlns:p14="http://schemas.microsoft.com/office/powerpoint/2010/main" val="2902820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668437"/>
            <a:ext cx="10363200" cy="91440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914400" y="1782501"/>
            <a:ext cx="10363200" cy="4401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77729712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4" r:id="rId3"/>
    <p:sldLayoutId id="2147483672" r:id="rId4"/>
    <p:sldLayoutId id="2147483673" r:id="rId5"/>
    <p:sldLayoutId id="2147483671" r:id="rId6"/>
    <p:sldLayoutId id="2147483669" r:id="rId7"/>
    <p:sldLayoutId id="2147483660" r:id="rId8"/>
    <p:sldLayoutId id="2147483661" r:id="rId9"/>
    <p:sldLayoutId id="2147483665" r:id="rId10"/>
    <p:sldLayoutId id="2147483666" r:id="rId11"/>
    <p:sldLayoutId id="2147483663" r:id="rId12"/>
    <p:sldLayoutId id="2147483664" r:id="rId13"/>
    <p:sldLayoutId id="2147483675" r:id="rId14"/>
    <p:sldLayoutId id="2147483667" r:id="rId15"/>
  </p:sldLayoutIdLst>
  <p:hf sldNum="0" hdr="0" ftr="0" dt="0"/>
  <p:txStyles>
    <p:titleStyle>
      <a:lvl1pPr algn="ctr" defTabSz="91440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2400" b="0" i="1" kern="1200">
          <a:solidFill>
            <a:schemeClr val="accent1"/>
          </a:solidFill>
          <a:latin typeface="Georgia" panose="02040502050405020303" pitchFamily="18"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n-lt"/>
          <a:ea typeface="+mn-ea"/>
          <a:cs typeface="+mn-cs"/>
        </a:defRPr>
      </a:lvl3pPr>
      <a:lvl4pPr marL="169863" indent="-16986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tx1"/>
          </a:solidFill>
          <a:latin typeface="+mn-lt"/>
          <a:ea typeface="+mn-ea"/>
          <a:cs typeface="+mn-cs"/>
        </a:defRPr>
      </a:lvl4pPr>
      <a:lvl5pPr marL="346075" indent="-17621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500" b="1" kern="1200">
          <a:solidFill>
            <a:schemeClr val="tx1"/>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pos="7104" userDrawn="1">
          <p15:clr>
            <a:srgbClr val="F26B43"/>
          </p15:clr>
        </p15:guide>
        <p15:guide id="3" orient="horz" pos="3912"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5.xml"/><Relationship Id="rId5" Type="http://schemas.openxmlformats.org/officeDocument/2006/relationships/image" Target="../media/image33.sv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text&#10;&#10;Description automatically generated">
            <a:extLst>
              <a:ext uri="{FF2B5EF4-FFF2-40B4-BE49-F238E27FC236}">
                <a16:creationId xmlns:a16="http://schemas.microsoft.com/office/drawing/2014/main" id="{9769064D-42D9-EBC0-2447-08767887F7B6}"/>
              </a:ext>
            </a:extLst>
          </p:cNvPr>
          <p:cNvPicPr>
            <a:picLocks noGrp="1" noChangeAspect="1"/>
          </p:cNvPicPr>
          <p:nvPr>
            <p:ph type="pic" sz="quarter" idx="15"/>
          </p:nvPr>
        </p:nvPicPr>
        <p:blipFill>
          <a:blip r:embed="rId3">
            <a:alphaModFix amt="15000"/>
            <a:duotone>
              <a:prstClr val="black"/>
              <a:srgbClr val="D9C3A5">
                <a:tint val="50000"/>
                <a:satMod val="180000"/>
              </a:srgbClr>
            </a:duotone>
            <a:extLst>
              <a:ext uri="{28A0092B-C50C-407E-A947-70E740481C1C}">
                <a14:useLocalDpi xmlns:a14="http://schemas.microsoft.com/office/drawing/2010/main" val="0"/>
              </a:ext>
            </a:extLst>
          </a:blip>
          <a:srcRect t="7012" b="7012"/>
          <a:stretch>
            <a:fillRect/>
          </a:stretch>
        </p:blipFill>
        <p:spPr>
          <a:xfrm>
            <a:off x="0" y="0"/>
            <a:ext cx="12192000" cy="6858000"/>
          </a:xfrm>
        </p:spPr>
      </p:pic>
      <p:sp>
        <p:nvSpPr>
          <p:cNvPr id="8" name="Title 7"/>
          <p:cNvSpPr>
            <a:spLocks noGrp="1"/>
          </p:cNvSpPr>
          <p:nvPr>
            <p:ph type="title"/>
          </p:nvPr>
        </p:nvSpPr>
        <p:spPr/>
        <p:txBody>
          <a:bodyPr/>
          <a:lstStyle/>
          <a:p>
            <a:r>
              <a:rPr lang="en-US">
                <a:latin typeface="Palatino" pitchFamily="2" charset="77"/>
                <a:ea typeface="Palatino" pitchFamily="2" charset="77"/>
              </a:rPr>
              <a:t>Project 1 – Branch Prediction</a:t>
            </a:r>
            <a:br>
              <a:rPr lang="en-US">
                <a:latin typeface="Palatino" pitchFamily="2" charset="77"/>
                <a:ea typeface="Palatino" pitchFamily="2" charset="77"/>
              </a:rPr>
            </a:br>
            <a:r>
              <a:rPr lang="en-US" sz="3200">
                <a:latin typeface="Palatino" pitchFamily="2" charset="77"/>
                <a:ea typeface="Palatino" pitchFamily="2" charset="77"/>
              </a:rPr>
              <a:t>CS6304 Computer Architecture</a:t>
            </a:r>
          </a:p>
        </p:txBody>
      </p:sp>
      <p:sp>
        <p:nvSpPr>
          <p:cNvPr id="9" name="Text Placeholder 8"/>
          <p:cNvSpPr>
            <a:spLocks noGrp="1"/>
          </p:cNvSpPr>
          <p:nvPr>
            <p:ph type="body" sz="quarter" idx="14"/>
          </p:nvPr>
        </p:nvSpPr>
        <p:spPr/>
        <p:txBody>
          <a:bodyPr/>
          <a:lstStyle/>
          <a:p>
            <a:r>
              <a:rPr lang="en-US" err="1">
                <a:latin typeface="Palatino" pitchFamily="2" charset="77"/>
                <a:ea typeface="Palatino" pitchFamily="2" charset="77"/>
              </a:rPr>
              <a:t>Chih</a:t>
            </a:r>
            <a:r>
              <a:rPr lang="en-US">
                <a:latin typeface="Palatino" pitchFamily="2" charset="77"/>
                <a:ea typeface="Palatino" pitchFamily="2" charset="77"/>
              </a:rPr>
              <a:t>-An Chang , William Chang, </a:t>
            </a:r>
          </a:p>
          <a:p>
            <a:pPr lvl="1"/>
            <a:r>
              <a:rPr lang="en-US">
                <a:latin typeface="Palatino" pitchFamily="2" charset="77"/>
                <a:ea typeface="Palatino" pitchFamily="2" charset="77"/>
              </a:rPr>
              <a:t>CXC210017, CXC200006</a:t>
            </a:r>
          </a:p>
          <a:p>
            <a:pPr lvl="1"/>
            <a:r>
              <a:rPr lang="en-US">
                <a:latin typeface="Palatino" pitchFamily="2" charset="77"/>
                <a:ea typeface="Palatino" pitchFamily="2" charset="77"/>
              </a:rPr>
              <a:t>Department of Computer Science</a:t>
            </a:r>
          </a:p>
        </p:txBody>
      </p:sp>
      <p:pic>
        <p:nvPicPr>
          <p:cNvPr id="6" name="Picture 5" descr="Text&#10;&#10;Description automatically generated with low confidence">
            <a:extLst>
              <a:ext uri="{FF2B5EF4-FFF2-40B4-BE49-F238E27FC236}">
                <a16:creationId xmlns:a16="http://schemas.microsoft.com/office/drawing/2014/main" id="{9F077B5C-BEFE-18A0-EA73-4A57E26CC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26" y="670560"/>
            <a:ext cx="6312008" cy="1015725"/>
          </a:xfrm>
          <a:prstGeom prst="rect">
            <a:avLst/>
          </a:prstGeom>
        </p:spPr>
      </p:pic>
    </p:spTree>
    <p:extLst>
      <p:ext uri="{BB962C8B-B14F-4D97-AF65-F5344CB8AC3E}">
        <p14:creationId xmlns:p14="http://schemas.microsoft.com/office/powerpoint/2010/main" val="165075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EA26750-F20B-C06F-9C2F-60480C5C8D40}"/>
              </a:ext>
            </a:extLst>
          </p:cNvPr>
          <p:cNvSpPr/>
          <p:nvPr/>
        </p:nvSpPr>
        <p:spPr>
          <a:xfrm>
            <a:off x="8232997" y="566529"/>
            <a:ext cx="3559281" cy="5135217"/>
          </a:xfrm>
          <a:prstGeom prst="roundRect">
            <a:avLst>
              <a:gd name="adj" fmla="val 8104"/>
            </a:avLst>
          </a:prstGeom>
          <a:solidFill>
            <a:srgbClr val="F7F9F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14" name="Round Same Side Corner Rectangle 13">
            <a:extLst>
              <a:ext uri="{FF2B5EF4-FFF2-40B4-BE49-F238E27FC236}">
                <a16:creationId xmlns:a16="http://schemas.microsoft.com/office/drawing/2014/main" id="{5E7AF5A2-A0C3-3BD8-C47B-C7F003EC4F62}"/>
              </a:ext>
            </a:extLst>
          </p:cNvPr>
          <p:cNvSpPr/>
          <p:nvPr/>
        </p:nvSpPr>
        <p:spPr>
          <a:xfrm>
            <a:off x="8236395" y="566529"/>
            <a:ext cx="3555883" cy="762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400">
                <a:latin typeface="Palatino" pitchFamily="2" charset="77"/>
                <a:ea typeface="Palatino" pitchFamily="2" charset="77"/>
                <a:cs typeface="Fira Sans Medium"/>
                <a:sym typeface="Fira Sans Medium"/>
              </a:rPr>
              <a:t>Tournament Predictor</a:t>
            </a:r>
          </a:p>
        </p:txBody>
      </p:sp>
      <p:sp>
        <p:nvSpPr>
          <p:cNvPr id="16" name="Rounded Rectangle 15">
            <a:extLst>
              <a:ext uri="{FF2B5EF4-FFF2-40B4-BE49-F238E27FC236}">
                <a16:creationId xmlns:a16="http://schemas.microsoft.com/office/drawing/2014/main" id="{291904F4-E203-158C-53AE-F5F87E48FA6B}"/>
              </a:ext>
            </a:extLst>
          </p:cNvPr>
          <p:cNvSpPr/>
          <p:nvPr/>
        </p:nvSpPr>
        <p:spPr>
          <a:xfrm>
            <a:off x="4316359" y="566529"/>
            <a:ext cx="3559281" cy="5135217"/>
          </a:xfrm>
          <a:prstGeom prst="roundRect">
            <a:avLst>
              <a:gd name="adj" fmla="val 8104"/>
            </a:avLst>
          </a:prstGeom>
          <a:solidFill>
            <a:srgbClr val="F7F9F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17" name="Round Same Side Corner Rectangle 16">
            <a:extLst>
              <a:ext uri="{FF2B5EF4-FFF2-40B4-BE49-F238E27FC236}">
                <a16:creationId xmlns:a16="http://schemas.microsoft.com/office/drawing/2014/main" id="{E466573E-9EF0-3B68-1CE4-4CE3467B2089}"/>
              </a:ext>
            </a:extLst>
          </p:cNvPr>
          <p:cNvSpPr/>
          <p:nvPr/>
        </p:nvSpPr>
        <p:spPr>
          <a:xfrm>
            <a:off x="4319757" y="566529"/>
            <a:ext cx="3555883" cy="762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marL="0" lvl="0" indent="0" algn="ctr" rtl="0">
              <a:spcBef>
                <a:spcPts val="0"/>
              </a:spcBef>
              <a:spcAft>
                <a:spcPts val="0"/>
              </a:spcAft>
              <a:buNone/>
            </a:pPr>
            <a:r>
              <a:rPr lang="en-US" sz="2400">
                <a:latin typeface="Palatino" pitchFamily="2" charset="77"/>
                <a:ea typeface="Palatino" pitchFamily="2" charset="77"/>
                <a:cs typeface="Fira Sans Medium"/>
                <a:sym typeface="Fira Sans Medium"/>
              </a:rPr>
              <a:t>Bi-Mode Predictor</a:t>
            </a:r>
          </a:p>
        </p:txBody>
      </p:sp>
      <p:sp>
        <p:nvSpPr>
          <p:cNvPr id="18" name="Rounded Rectangle 17">
            <a:extLst>
              <a:ext uri="{FF2B5EF4-FFF2-40B4-BE49-F238E27FC236}">
                <a16:creationId xmlns:a16="http://schemas.microsoft.com/office/drawing/2014/main" id="{6CBFEFF4-0991-CD5F-7D0B-A78FFD6E0DBF}"/>
              </a:ext>
            </a:extLst>
          </p:cNvPr>
          <p:cNvSpPr/>
          <p:nvPr/>
        </p:nvSpPr>
        <p:spPr>
          <a:xfrm>
            <a:off x="399721" y="566529"/>
            <a:ext cx="3559281" cy="5135217"/>
          </a:xfrm>
          <a:prstGeom prst="roundRect">
            <a:avLst>
              <a:gd name="adj" fmla="val 8104"/>
            </a:avLst>
          </a:prstGeom>
          <a:solidFill>
            <a:srgbClr val="F7F9F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19" name="Round Same Side Corner Rectangle 18">
            <a:extLst>
              <a:ext uri="{FF2B5EF4-FFF2-40B4-BE49-F238E27FC236}">
                <a16:creationId xmlns:a16="http://schemas.microsoft.com/office/drawing/2014/main" id="{FF116E97-540F-D256-4C40-E17190F67024}"/>
              </a:ext>
            </a:extLst>
          </p:cNvPr>
          <p:cNvSpPr/>
          <p:nvPr/>
        </p:nvSpPr>
        <p:spPr>
          <a:xfrm>
            <a:off x="403119" y="566529"/>
            <a:ext cx="3555883" cy="762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marL="0" lvl="0" indent="0" algn="ctr" rtl="0">
              <a:spcBef>
                <a:spcPts val="0"/>
              </a:spcBef>
              <a:spcAft>
                <a:spcPts val="0"/>
              </a:spcAft>
              <a:buNone/>
            </a:pPr>
            <a:r>
              <a:rPr lang="en-US" sz="2400">
                <a:latin typeface="Palatino" pitchFamily="2" charset="77"/>
                <a:ea typeface="Palatino" pitchFamily="2" charset="77"/>
                <a:cs typeface="Fira Sans Medium"/>
                <a:sym typeface="Fira Sans Medium"/>
              </a:rPr>
              <a:t>Local Predictor</a:t>
            </a:r>
          </a:p>
        </p:txBody>
      </p:sp>
      <p:sp>
        <p:nvSpPr>
          <p:cNvPr id="20" name="Rounded Rectangle 19">
            <a:extLst>
              <a:ext uri="{FF2B5EF4-FFF2-40B4-BE49-F238E27FC236}">
                <a16:creationId xmlns:a16="http://schemas.microsoft.com/office/drawing/2014/main" id="{3D98E3C8-4723-D84C-228F-021BFD93B831}"/>
              </a:ext>
            </a:extLst>
          </p:cNvPr>
          <p:cNvSpPr/>
          <p:nvPr/>
        </p:nvSpPr>
        <p:spPr>
          <a:xfrm>
            <a:off x="1460343" y="1993211"/>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Previous</a:t>
            </a:r>
          </a:p>
          <a:p>
            <a:pPr algn="ctr"/>
            <a:r>
              <a:rPr lang="en-US" sz="2000" b="1">
                <a:solidFill>
                  <a:schemeClr val="tx1"/>
                </a:solidFill>
                <a:latin typeface="Palatino" pitchFamily="2" charset="77"/>
                <a:ea typeface="Palatino" pitchFamily="2" charset="77"/>
              </a:rPr>
              <a:t>Branch A</a:t>
            </a:r>
          </a:p>
        </p:txBody>
      </p:sp>
      <p:sp>
        <p:nvSpPr>
          <p:cNvPr id="21" name="Rounded Rectangle 20">
            <a:extLst>
              <a:ext uri="{FF2B5EF4-FFF2-40B4-BE49-F238E27FC236}">
                <a16:creationId xmlns:a16="http://schemas.microsoft.com/office/drawing/2014/main" id="{A00E07BF-4E12-4B39-7C23-132AE7E766E7}"/>
              </a:ext>
            </a:extLst>
          </p:cNvPr>
          <p:cNvSpPr/>
          <p:nvPr/>
        </p:nvSpPr>
        <p:spPr>
          <a:xfrm>
            <a:off x="1460344" y="4036118"/>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Predict</a:t>
            </a:r>
          </a:p>
          <a:p>
            <a:pPr algn="ctr"/>
            <a:r>
              <a:rPr lang="en-US" sz="2000" b="1">
                <a:solidFill>
                  <a:schemeClr val="tx1"/>
                </a:solidFill>
                <a:latin typeface="Palatino" pitchFamily="2" charset="77"/>
                <a:ea typeface="Palatino" pitchFamily="2" charset="77"/>
              </a:rPr>
              <a:t>Branch A</a:t>
            </a:r>
          </a:p>
        </p:txBody>
      </p:sp>
      <p:grpSp>
        <p:nvGrpSpPr>
          <p:cNvPr id="30" name="Group 29">
            <a:extLst>
              <a:ext uri="{FF2B5EF4-FFF2-40B4-BE49-F238E27FC236}">
                <a16:creationId xmlns:a16="http://schemas.microsoft.com/office/drawing/2014/main" id="{DA96E231-D081-29C8-52FD-03C73CD25105}"/>
              </a:ext>
            </a:extLst>
          </p:cNvPr>
          <p:cNvGrpSpPr/>
          <p:nvPr/>
        </p:nvGrpSpPr>
        <p:grpSpPr>
          <a:xfrm>
            <a:off x="4673764" y="1993211"/>
            <a:ext cx="2858893" cy="1378225"/>
            <a:chOff x="4706074" y="1755910"/>
            <a:chExt cx="2858893" cy="1378225"/>
          </a:xfrm>
        </p:grpSpPr>
        <p:sp>
          <p:nvSpPr>
            <p:cNvPr id="22" name="Rounded Rectangle 21">
              <a:extLst>
                <a:ext uri="{FF2B5EF4-FFF2-40B4-BE49-F238E27FC236}">
                  <a16:creationId xmlns:a16="http://schemas.microsoft.com/office/drawing/2014/main" id="{3EBE476F-8B06-60FD-A425-A27F365B37ED}"/>
                </a:ext>
              </a:extLst>
            </p:cNvPr>
            <p:cNvSpPr/>
            <p:nvPr/>
          </p:nvSpPr>
          <p:spPr>
            <a:xfrm>
              <a:off x="6186742" y="1755910"/>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91440" bIns="228600" rtlCol="0" anchor="ctr">
              <a:noAutofit/>
            </a:bodyPr>
            <a:lstStyle/>
            <a:p>
              <a:pPr algn="r"/>
              <a:r>
                <a:rPr lang="en-US" sz="2000" b="1">
                  <a:solidFill>
                    <a:schemeClr val="tx1"/>
                  </a:solidFill>
                  <a:latin typeface="Palatino" pitchFamily="2" charset="77"/>
                  <a:ea typeface="Palatino" pitchFamily="2" charset="77"/>
                </a:rPr>
                <a:t>x</a:t>
              </a:r>
            </a:p>
          </p:txBody>
        </p:sp>
        <p:sp>
          <p:nvSpPr>
            <p:cNvPr id="25" name="Rounded Rectangle 24">
              <a:extLst>
                <a:ext uri="{FF2B5EF4-FFF2-40B4-BE49-F238E27FC236}">
                  <a16:creationId xmlns:a16="http://schemas.microsoft.com/office/drawing/2014/main" id="{68DE3A7E-5D46-AB8C-6CBE-BBA7354CC463}"/>
                </a:ext>
              </a:extLst>
            </p:cNvPr>
            <p:cNvSpPr/>
            <p:nvPr/>
          </p:nvSpPr>
          <p:spPr>
            <a:xfrm>
              <a:off x="5714824" y="1755910"/>
              <a:ext cx="1378225" cy="137822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91440" bIns="228600" rtlCol="0" anchor="ctr">
              <a:noAutofit/>
            </a:bodyPr>
            <a:lstStyle/>
            <a:p>
              <a:pPr algn="r"/>
              <a:r>
                <a:rPr lang="en-US" sz="2000" b="1">
                  <a:solidFill>
                    <a:schemeClr val="tx1"/>
                  </a:solidFill>
                  <a:latin typeface="Palatino" pitchFamily="2" charset="77"/>
                  <a:ea typeface="Palatino" pitchFamily="2" charset="77"/>
                </a:rPr>
                <a:t>…</a:t>
              </a:r>
            </a:p>
          </p:txBody>
        </p:sp>
        <p:sp>
          <p:nvSpPr>
            <p:cNvPr id="23" name="Rounded Rectangle 22">
              <a:extLst>
                <a:ext uri="{FF2B5EF4-FFF2-40B4-BE49-F238E27FC236}">
                  <a16:creationId xmlns:a16="http://schemas.microsoft.com/office/drawing/2014/main" id="{81B20A67-4CA2-DF11-AA33-3029CCAF0587}"/>
                </a:ext>
              </a:extLst>
            </p:cNvPr>
            <p:cNvSpPr/>
            <p:nvPr/>
          </p:nvSpPr>
          <p:spPr>
            <a:xfrm>
              <a:off x="5216508" y="1755910"/>
              <a:ext cx="1378225" cy="137822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91440" bIns="228600" rtlCol="0" anchor="ctr">
              <a:noAutofit/>
            </a:bodyPr>
            <a:lstStyle/>
            <a:p>
              <a:pPr algn="r"/>
              <a:r>
                <a:rPr lang="en-US" sz="2000" b="1">
                  <a:solidFill>
                    <a:schemeClr val="tx1"/>
                  </a:solidFill>
                  <a:latin typeface="Palatino" pitchFamily="2" charset="77"/>
                  <a:ea typeface="Palatino" pitchFamily="2" charset="77"/>
                </a:rPr>
                <a:t>B</a:t>
              </a:r>
            </a:p>
          </p:txBody>
        </p:sp>
        <p:sp>
          <p:nvSpPr>
            <p:cNvPr id="24" name="Rounded Rectangle 23">
              <a:extLst>
                <a:ext uri="{FF2B5EF4-FFF2-40B4-BE49-F238E27FC236}">
                  <a16:creationId xmlns:a16="http://schemas.microsoft.com/office/drawing/2014/main" id="{017DE054-FD8B-C493-4B9D-9A746D0F3F3A}"/>
                </a:ext>
              </a:extLst>
            </p:cNvPr>
            <p:cNvSpPr/>
            <p:nvPr/>
          </p:nvSpPr>
          <p:spPr>
            <a:xfrm>
              <a:off x="4706074" y="1755910"/>
              <a:ext cx="1378225" cy="137822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Previous</a:t>
              </a:r>
            </a:p>
            <a:p>
              <a:pPr algn="ctr"/>
              <a:r>
                <a:rPr lang="en-US" sz="2000" b="1">
                  <a:solidFill>
                    <a:schemeClr val="tx1"/>
                  </a:solidFill>
                  <a:latin typeface="Palatino" pitchFamily="2" charset="77"/>
                  <a:ea typeface="Palatino" pitchFamily="2" charset="77"/>
                </a:rPr>
                <a:t>Branch A</a:t>
              </a:r>
            </a:p>
          </p:txBody>
        </p:sp>
      </p:grpSp>
      <p:sp>
        <p:nvSpPr>
          <p:cNvPr id="26" name="Rounded Rectangle 25">
            <a:extLst>
              <a:ext uri="{FF2B5EF4-FFF2-40B4-BE49-F238E27FC236}">
                <a16:creationId xmlns:a16="http://schemas.microsoft.com/office/drawing/2014/main" id="{B55CA087-C7DC-8AED-82E5-BF1A4E4E162B}"/>
              </a:ext>
            </a:extLst>
          </p:cNvPr>
          <p:cNvSpPr/>
          <p:nvPr/>
        </p:nvSpPr>
        <p:spPr>
          <a:xfrm>
            <a:off x="5419087" y="4036117"/>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Predict</a:t>
            </a:r>
          </a:p>
          <a:p>
            <a:pPr algn="ctr"/>
            <a:r>
              <a:rPr lang="en-US" sz="2000" b="1">
                <a:solidFill>
                  <a:schemeClr val="tx1"/>
                </a:solidFill>
                <a:latin typeface="Palatino" pitchFamily="2" charset="77"/>
                <a:ea typeface="Palatino" pitchFamily="2" charset="77"/>
              </a:rPr>
              <a:t>Branch A</a:t>
            </a:r>
          </a:p>
        </p:txBody>
      </p:sp>
      <p:sp>
        <p:nvSpPr>
          <p:cNvPr id="27" name="Rounded Rectangle 26">
            <a:extLst>
              <a:ext uri="{FF2B5EF4-FFF2-40B4-BE49-F238E27FC236}">
                <a16:creationId xmlns:a16="http://schemas.microsoft.com/office/drawing/2014/main" id="{0A6ADCF6-6D99-7D29-28DF-DF344B817EFB}"/>
              </a:ext>
            </a:extLst>
          </p:cNvPr>
          <p:cNvSpPr/>
          <p:nvPr/>
        </p:nvSpPr>
        <p:spPr>
          <a:xfrm>
            <a:off x="9323524" y="4036117"/>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Predict</a:t>
            </a:r>
          </a:p>
          <a:p>
            <a:pPr algn="ctr"/>
            <a:r>
              <a:rPr lang="en-US" sz="2000" b="1">
                <a:solidFill>
                  <a:schemeClr val="tx1"/>
                </a:solidFill>
                <a:latin typeface="Palatino" pitchFamily="2" charset="77"/>
                <a:ea typeface="Palatino" pitchFamily="2" charset="77"/>
              </a:rPr>
              <a:t>Branch A</a:t>
            </a:r>
          </a:p>
        </p:txBody>
      </p:sp>
      <p:sp>
        <p:nvSpPr>
          <p:cNvPr id="28" name="Rounded Rectangle 27">
            <a:extLst>
              <a:ext uri="{FF2B5EF4-FFF2-40B4-BE49-F238E27FC236}">
                <a16:creationId xmlns:a16="http://schemas.microsoft.com/office/drawing/2014/main" id="{EB7EF283-E84A-DFED-60D2-27613B1AF18A}"/>
              </a:ext>
            </a:extLst>
          </p:cNvPr>
          <p:cNvSpPr/>
          <p:nvPr/>
        </p:nvSpPr>
        <p:spPr>
          <a:xfrm>
            <a:off x="8485638" y="1993210"/>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Local</a:t>
            </a:r>
          </a:p>
          <a:p>
            <a:pPr algn="ctr"/>
            <a:r>
              <a:rPr lang="en-US" sz="2000" b="1">
                <a:solidFill>
                  <a:schemeClr val="tx1"/>
                </a:solidFill>
                <a:latin typeface="Palatino" pitchFamily="2" charset="77"/>
                <a:ea typeface="Palatino" pitchFamily="2" charset="77"/>
              </a:rPr>
              <a:t>Predictor</a:t>
            </a:r>
          </a:p>
        </p:txBody>
      </p:sp>
      <p:sp>
        <p:nvSpPr>
          <p:cNvPr id="29" name="Rounded Rectangle 28">
            <a:extLst>
              <a:ext uri="{FF2B5EF4-FFF2-40B4-BE49-F238E27FC236}">
                <a16:creationId xmlns:a16="http://schemas.microsoft.com/office/drawing/2014/main" id="{14DCDCC4-9F9B-832F-7B3C-26D8B869D749}"/>
              </a:ext>
            </a:extLst>
          </p:cNvPr>
          <p:cNvSpPr/>
          <p:nvPr/>
        </p:nvSpPr>
        <p:spPr>
          <a:xfrm>
            <a:off x="10138958" y="1974985"/>
            <a:ext cx="1378225" cy="13782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2000" b="1">
                <a:solidFill>
                  <a:schemeClr val="tx1"/>
                </a:solidFill>
                <a:latin typeface="Palatino" pitchFamily="2" charset="77"/>
                <a:ea typeface="Palatino" pitchFamily="2" charset="77"/>
              </a:rPr>
              <a:t>Global</a:t>
            </a:r>
          </a:p>
          <a:p>
            <a:pPr algn="ctr"/>
            <a:r>
              <a:rPr lang="en-US" sz="2000" b="1">
                <a:solidFill>
                  <a:schemeClr val="tx1"/>
                </a:solidFill>
                <a:latin typeface="Palatino" pitchFamily="2" charset="77"/>
                <a:ea typeface="Palatino" pitchFamily="2" charset="77"/>
              </a:rPr>
              <a:t>Predictor</a:t>
            </a:r>
          </a:p>
        </p:txBody>
      </p:sp>
      <p:sp>
        <p:nvSpPr>
          <p:cNvPr id="31" name="TextBox 30">
            <a:extLst>
              <a:ext uri="{FF2B5EF4-FFF2-40B4-BE49-F238E27FC236}">
                <a16:creationId xmlns:a16="http://schemas.microsoft.com/office/drawing/2014/main" id="{82EDD1AA-6ECE-0D55-4CA8-CE1A546DBF57}"/>
              </a:ext>
            </a:extLst>
          </p:cNvPr>
          <p:cNvSpPr txBox="1"/>
          <p:nvPr/>
        </p:nvSpPr>
        <p:spPr>
          <a:xfrm>
            <a:off x="5682514" y="1501595"/>
            <a:ext cx="681277"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Global</a:t>
            </a:r>
          </a:p>
        </p:txBody>
      </p:sp>
      <p:sp>
        <p:nvSpPr>
          <p:cNvPr id="32" name="TextBox 31">
            <a:extLst>
              <a:ext uri="{FF2B5EF4-FFF2-40B4-BE49-F238E27FC236}">
                <a16:creationId xmlns:a16="http://schemas.microsoft.com/office/drawing/2014/main" id="{73D73E87-D6D2-22D4-C622-653B3C80B1A2}"/>
              </a:ext>
            </a:extLst>
          </p:cNvPr>
          <p:cNvSpPr txBox="1"/>
          <p:nvPr/>
        </p:nvSpPr>
        <p:spPr>
          <a:xfrm>
            <a:off x="9671997" y="1483370"/>
            <a:ext cx="748603"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Hybrid</a:t>
            </a:r>
          </a:p>
        </p:txBody>
      </p:sp>
      <p:cxnSp>
        <p:nvCxnSpPr>
          <p:cNvPr id="34" name="Straight Arrow Connector 33">
            <a:extLst>
              <a:ext uri="{FF2B5EF4-FFF2-40B4-BE49-F238E27FC236}">
                <a16:creationId xmlns:a16="http://schemas.microsoft.com/office/drawing/2014/main" id="{B3ECF51F-C18A-AFA7-E1F0-A891CA21250E}"/>
              </a:ext>
            </a:extLst>
          </p:cNvPr>
          <p:cNvCxnSpPr>
            <a:endCxn id="21" idx="0"/>
          </p:cNvCxnSpPr>
          <p:nvPr/>
        </p:nvCxnSpPr>
        <p:spPr>
          <a:xfrm>
            <a:off x="2149455" y="3371435"/>
            <a:ext cx="2" cy="664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46A5DAB-8E72-7E8C-F140-182FDBF97A39}"/>
              </a:ext>
            </a:extLst>
          </p:cNvPr>
          <p:cNvCxnSpPr>
            <a:stCxn id="28" idx="2"/>
            <a:endCxn id="27" idx="0"/>
          </p:cNvCxnSpPr>
          <p:nvPr/>
        </p:nvCxnSpPr>
        <p:spPr>
          <a:xfrm rot="16200000" flipH="1">
            <a:off x="9261353" y="3284833"/>
            <a:ext cx="664682" cy="83788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86C5BDE-8083-1CCC-57AF-B10AADA6451C}"/>
              </a:ext>
            </a:extLst>
          </p:cNvPr>
          <p:cNvCxnSpPr>
            <a:cxnSpLocks/>
            <a:stCxn id="29" idx="2"/>
            <a:endCxn id="27" idx="0"/>
          </p:cNvCxnSpPr>
          <p:nvPr/>
        </p:nvCxnSpPr>
        <p:spPr>
          <a:xfrm rot="5400000">
            <a:off x="10078901" y="3286946"/>
            <a:ext cx="682907" cy="81543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ight Brace 41">
            <a:extLst>
              <a:ext uri="{FF2B5EF4-FFF2-40B4-BE49-F238E27FC236}">
                <a16:creationId xmlns:a16="http://schemas.microsoft.com/office/drawing/2014/main" id="{B5780151-1405-C8F1-248A-506E4F4A7B24}"/>
              </a:ext>
            </a:extLst>
          </p:cNvPr>
          <p:cNvSpPr/>
          <p:nvPr/>
        </p:nvSpPr>
        <p:spPr>
          <a:xfrm rot="5400000">
            <a:off x="5962316" y="2470297"/>
            <a:ext cx="251056" cy="221590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3B02BC1-F26C-D541-AFAB-5CD602C4A232}"/>
              </a:ext>
            </a:extLst>
          </p:cNvPr>
          <p:cNvCxnSpPr>
            <a:cxnSpLocks/>
          </p:cNvCxnSpPr>
          <p:nvPr/>
        </p:nvCxnSpPr>
        <p:spPr>
          <a:xfrm>
            <a:off x="6087844" y="3797449"/>
            <a:ext cx="0" cy="238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60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639;p20">
            <a:extLst>
              <a:ext uri="{FF2B5EF4-FFF2-40B4-BE49-F238E27FC236}">
                <a16:creationId xmlns:a16="http://schemas.microsoft.com/office/drawing/2014/main" id="{F3F80FE2-F8B5-79B8-FC49-0095089574D7}"/>
              </a:ext>
            </a:extLst>
          </p:cNvPr>
          <p:cNvSpPr/>
          <p:nvPr/>
        </p:nvSpPr>
        <p:spPr>
          <a:xfrm>
            <a:off x="981515" y="3742765"/>
            <a:ext cx="2104602" cy="2001269"/>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0" name="Google Shape;1640;p20">
            <a:extLst>
              <a:ext uri="{FF2B5EF4-FFF2-40B4-BE49-F238E27FC236}">
                <a16:creationId xmlns:a16="http://schemas.microsoft.com/office/drawing/2014/main" id="{F559CC6F-5736-5A28-5F5C-5A44BAB6D258}"/>
              </a:ext>
            </a:extLst>
          </p:cNvPr>
          <p:cNvSpPr/>
          <p:nvPr/>
        </p:nvSpPr>
        <p:spPr>
          <a:xfrm>
            <a:off x="3683444" y="3742765"/>
            <a:ext cx="2104642" cy="2001269"/>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1" name="Google Shape;1641;p20">
            <a:extLst>
              <a:ext uri="{FF2B5EF4-FFF2-40B4-BE49-F238E27FC236}">
                <a16:creationId xmlns:a16="http://schemas.microsoft.com/office/drawing/2014/main" id="{E67AFE9E-8279-578F-255B-21867C18CB5F}"/>
              </a:ext>
            </a:extLst>
          </p:cNvPr>
          <p:cNvSpPr/>
          <p:nvPr/>
        </p:nvSpPr>
        <p:spPr>
          <a:xfrm>
            <a:off x="6384139" y="3742765"/>
            <a:ext cx="2104642" cy="2001269"/>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2" name="Google Shape;1642;p20">
            <a:extLst>
              <a:ext uri="{FF2B5EF4-FFF2-40B4-BE49-F238E27FC236}">
                <a16:creationId xmlns:a16="http://schemas.microsoft.com/office/drawing/2014/main" id="{7AAE4440-0CD1-EB6F-69E6-67DE194E76F2}"/>
              </a:ext>
            </a:extLst>
          </p:cNvPr>
          <p:cNvSpPr/>
          <p:nvPr/>
        </p:nvSpPr>
        <p:spPr>
          <a:xfrm>
            <a:off x="9086107" y="3742765"/>
            <a:ext cx="2104602" cy="2001269"/>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grpSp>
        <p:nvGrpSpPr>
          <p:cNvPr id="13" name="Google Shape;1643;p20">
            <a:extLst>
              <a:ext uri="{FF2B5EF4-FFF2-40B4-BE49-F238E27FC236}">
                <a16:creationId xmlns:a16="http://schemas.microsoft.com/office/drawing/2014/main" id="{454D41C1-6667-F992-D7F7-09ABE491CA34}"/>
              </a:ext>
            </a:extLst>
          </p:cNvPr>
          <p:cNvGrpSpPr/>
          <p:nvPr/>
        </p:nvGrpSpPr>
        <p:grpSpPr>
          <a:xfrm>
            <a:off x="9454005" y="1923574"/>
            <a:ext cx="1368773" cy="1540470"/>
            <a:chOff x="7228274" y="1201022"/>
            <a:chExt cx="1260851" cy="1419011"/>
          </a:xfrm>
        </p:grpSpPr>
        <p:sp>
          <p:nvSpPr>
            <p:cNvPr id="14" name="Google Shape;1644;p20">
              <a:extLst>
                <a:ext uri="{FF2B5EF4-FFF2-40B4-BE49-F238E27FC236}">
                  <a16:creationId xmlns:a16="http://schemas.microsoft.com/office/drawing/2014/main" id="{AD037F87-29EC-8474-42F2-2C9557B6D420}"/>
                </a:ext>
              </a:extLst>
            </p:cNvPr>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5" name="Google Shape;1645;p20">
              <a:extLst>
                <a:ext uri="{FF2B5EF4-FFF2-40B4-BE49-F238E27FC236}">
                  <a16:creationId xmlns:a16="http://schemas.microsoft.com/office/drawing/2014/main" id="{3782119F-78B9-AAD6-D978-EAFDA146E816}"/>
                </a:ext>
              </a:extLst>
            </p:cNvPr>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6" name="Google Shape;1646;p20">
              <a:extLst>
                <a:ext uri="{FF2B5EF4-FFF2-40B4-BE49-F238E27FC236}">
                  <a16:creationId xmlns:a16="http://schemas.microsoft.com/office/drawing/2014/main" id="{6672A951-1AEB-F9E7-25A2-BD9277D58753}"/>
                </a:ext>
              </a:extLst>
            </p:cNvPr>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7" name="Google Shape;1647;p20">
              <a:extLst>
                <a:ext uri="{FF2B5EF4-FFF2-40B4-BE49-F238E27FC236}">
                  <a16:creationId xmlns:a16="http://schemas.microsoft.com/office/drawing/2014/main" id="{95F5E873-E85A-9BE7-C89E-3954F20F67CA}"/>
                </a:ext>
              </a:extLst>
            </p:cNvPr>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grpSp>
      <p:grpSp>
        <p:nvGrpSpPr>
          <p:cNvPr id="20" name="Google Shape;1650;p20">
            <a:extLst>
              <a:ext uri="{FF2B5EF4-FFF2-40B4-BE49-F238E27FC236}">
                <a16:creationId xmlns:a16="http://schemas.microsoft.com/office/drawing/2014/main" id="{72B39564-8E01-CABB-E174-1EA8F89FC3A9}"/>
              </a:ext>
            </a:extLst>
          </p:cNvPr>
          <p:cNvGrpSpPr/>
          <p:nvPr/>
        </p:nvGrpSpPr>
        <p:grpSpPr>
          <a:xfrm>
            <a:off x="1321310" y="1923574"/>
            <a:ext cx="1424974" cy="1540470"/>
            <a:chOff x="643984" y="1201022"/>
            <a:chExt cx="1312621" cy="1419011"/>
          </a:xfrm>
        </p:grpSpPr>
        <p:sp>
          <p:nvSpPr>
            <p:cNvPr id="21" name="Google Shape;1651;p20">
              <a:extLst>
                <a:ext uri="{FF2B5EF4-FFF2-40B4-BE49-F238E27FC236}">
                  <a16:creationId xmlns:a16="http://schemas.microsoft.com/office/drawing/2014/main" id="{E3333D5E-805A-9CAD-9E8D-690C73045CAE}"/>
                </a:ext>
              </a:extLst>
            </p:cNvPr>
            <p:cNvSpPr/>
            <p:nvPr/>
          </p:nvSpPr>
          <p:spPr>
            <a:xfrm>
              <a:off x="1135323" y="2249445"/>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2" name="Google Shape;1652;p20">
              <a:extLst>
                <a:ext uri="{FF2B5EF4-FFF2-40B4-BE49-F238E27FC236}">
                  <a16:creationId xmlns:a16="http://schemas.microsoft.com/office/drawing/2014/main" id="{00F83ADC-290C-80D3-120C-BAEF9B388A0F}"/>
                </a:ext>
              </a:extLst>
            </p:cNvPr>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3" name="Google Shape;1653;p20">
              <a:extLst>
                <a:ext uri="{FF2B5EF4-FFF2-40B4-BE49-F238E27FC236}">
                  <a16:creationId xmlns:a16="http://schemas.microsoft.com/office/drawing/2014/main" id="{220B7946-2A66-C438-AA0E-B2894198E63C}"/>
                </a:ext>
              </a:extLst>
            </p:cNvPr>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4" name="Google Shape;1654;p20">
              <a:extLst>
                <a:ext uri="{FF2B5EF4-FFF2-40B4-BE49-F238E27FC236}">
                  <a16:creationId xmlns:a16="http://schemas.microsoft.com/office/drawing/2014/main" id="{404180D5-F1EA-1E03-669B-15AD9383ED47}"/>
                </a:ext>
              </a:extLst>
            </p:cNvPr>
            <p:cNvSpPr/>
            <p:nvPr/>
          </p:nvSpPr>
          <p:spPr>
            <a:xfrm>
              <a:off x="933313" y="1436017"/>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grpSp>
      <p:grpSp>
        <p:nvGrpSpPr>
          <p:cNvPr id="27" name="Google Shape;1657;p20">
            <a:extLst>
              <a:ext uri="{FF2B5EF4-FFF2-40B4-BE49-F238E27FC236}">
                <a16:creationId xmlns:a16="http://schemas.microsoft.com/office/drawing/2014/main" id="{4B694B2F-4126-E83A-3A8D-CF02D081E814}"/>
              </a:ext>
            </a:extLst>
          </p:cNvPr>
          <p:cNvGrpSpPr/>
          <p:nvPr/>
        </p:nvGrpSpPr>
        <p:grpSpPr>
          <a:xfrm>
            <a:off x="6747653" y="1923574"/>
            <a:ext cx="1377612" cy="1540470"/>
            <a:chOff x="5044655" y="1201022"/>
            <a:chExt cx="1268994" cy="1419011"/>
          </a:xfrm>
        </p:grpSpPr>
        <p:sp>
          <p:nvSpPr>
            <p:cNvPr id="28" name="Google Shape;1658;p20">
              <a:extLst>
                <a:ext uri="{FF2B5EF4-FFF2-40B4-BE49-F238E27FC236}">
                  <a16:creationId xmlns:a16="http://schemas.microsoft.com/office/drawing/2014/main" id="{F32C728E-9F11-8689-E4AA-86FA3D4E480A}"/>
                </a:ext>
              </a:extLst>
            </p:cNvPr>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9" name="Google Shape;1659;p20">
              <a:extLst>
                <a:ext uri="{FF2B5EF4-FFF2-40B4-BE49-F238E27FC236}">
                  <a16:creationId xmlns:a16="http://schemas.microsoft.com/office/drawing/2014/main" id="{BEF0888C-7FF1-263B-A375-980CA30298CE}"/>
                </a:ext>
              </a:extLst>
            </p:cNvPr>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30" name="Google Shape;1660;p20">
              <a:extLst>
                <a:ext uri="{FF2B5EF4-FFF2-40B4-BE49-F238E27FC236}">
                  <a16:creationId xmlns:a16="http://schemas.microsoft.com/office/drawing/2014/main" id="{600A2495-4067-137D-0D0D-7F277162A4AC}"/>
                </a:ext>
              </a:extLst>
            </p:cNvPr>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31" name="Google Shape;1661;p20">
              <a:extLst>
                <a:ext uri="{FF2B5EF4-FFF2-40B4-BE49-F238E27FC236}">
                  <a16:creationId xmlns:a16="http://schemas.microsoft.com/office/drawing/2014/main" id="{9045A351-DBEC-C298-F4E0-34EFC4BC5DFB}"/>
                </a:ext>
              </a:extLst>
            </p:cNvPr>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grpSp>
      <p:grpSp>
        <p:nvGrpSpPr>
          <p:cNvPr id="39" name="Google Shape;1669;p20">
            <a:extLst>
              <a:ext uri="{FF2B5EF4-FFF2-40B4-BE49-F238E27FC236}">
                <a16:creationId xmlns:a16="http://schemas.microsoft.com/office/drawing/2014/main" id="{7C94BBAF-11C7-38EC-6EE0-9D12C1846558}"/>
              </a:ext>
            </a:extLst>
          </p:cNvPr>
          <p:cNvGrpSpPr/>
          <p:nvPr/>
        </p:nvGrpSpPr>
        <p:grpSpPr>
          <a:xfrm>
            <a:off x="4062582" y="1923574"/>
            <a:ext cx="1368773" cy="1540470"/>
            <a:chOff x="2870204" y="1201022"/>
            <a:chExt cx="1260851" cy="1419011"/>
          </a:xfrm>
        </p:grpSpPr>
        <p:sp>
          <p:nvSpPr>
            <p:cNvPr id="40" name="Google Shape;1670;p20">
              <a:extLst>
                <a:ext uri="{FF2B5EF4-FFF2-40B4-BE49-F238E27FC236}">
                  <a16:creationId xmlns:a16="http://schemas.microsoft.com/office/drawing/2014/main" id="{2B578080-445A-2E75-672C-011D03D99D53}"/>
                </a:ext>
              </a:extLst>
            </p:cNvPr>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41" name="Google Shape;1671;p20">
              <a:extLst>
                <a:ext uri="{FF2B5EF4-FFF2-40B4-BE49-F238E27FC236}">
                  <a16:creationId xmlns:a16="http://schemas.microsoft.com/office/drawing/2014/main" id="{77D3C8DB-27B1-0DA3-1D8A-57E936139CBF}"/>
                </a:ext>
              </a:extLst>
            </p:cNvPr>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42" name="Google Shape;1672;p20">
              <a:extLst>
                <a:ext uri="{FF2B5EF4-FFF2-40B4-BE49-F238E27FC236}">
                  <a16:creationId xmlns:a16="http://schemas.microsoft.com/office/drawing/2014/main" id="{524A3E9D-E618-0E49-3F9C-A95E5B1FE73F}"/>
                </a:ext>
              </a:extLst>
            </p:cNvPr>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43" name="Google Shape;1673;p20">
              <a:extLst>
                <a:ext uri="{FF2B5EF4-FFF2-40B4-BE49-F238E27FC236}">
                  <a16:creationId xmlns:a16="http://schemas.microsoft.com/office/drawing/2014/main" id="{6285F6E5-CC96-3350-D11B-E2B519BC9D74}"/>
                </a:ext>
              </a:extLst>
            </p:cNvPr>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grpSp>
      <p:sp>
        <p:nvSpPr>
          <p:cNvPr id="48" name="Google Shape;1678;p20">
            <a:extLst>
              <a:ext uri="{FF2B5EF4-FFF2-40B4-BE49-F238E27FC236}">
                <a16:creationId xmlns:a16="http://schemas.microsoft.com/office/drawing/2014/main" id="{15C7DFD8-EFE7-768A-2BF2-829322FB1B84}"/>
              </a:ext>
            </a:extLst>
          </p:cNvPr>
          <p:cNvSpPr txBox="1"/>
          <p:nvPr/>
        </p:nvSpPr>
        <p:spPr>
          <a:xfrm>
            <a:off x="981515" y="3742766"/>
            <a:ext cx="2104542" cy="6667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FFA66F"/>
                </a:solidFill>
                <a:latin typeface="Palatino" pitchFamily="2" charset="77"/>
                <a:ea typeface="Palatino" pitchFamily="2" charset="77"/>
                <a:cs typeface="Fira Sans Medium"/>
                <a:sym typeface="Fira Sans Medium"/>
              </a:rPr>
              <a:t>Setup</a:t>
            </a:r>
            <a:endParaRPr sz="1500">
              <a:solidFill>
                <a:srgbClr val="FFA66F"/>
              </a:solidFill>
              <a:latin typeface="Palatino" pitchFamily="2" charset="77"/>
              <a:ea typeface="Palatino" pitchFamily="2" charset="77"/>
              <a:cs typeface="Fira Sans Medium"/>
              <a:sym typeface="Fira Sans Medium"/>
            </a:endParaRPr>
          </a:p>
        </p:txBody>
      </p:sp>
      <p:sp>
        <p:nvSpPr>
          <p:cNvPr id="49" name="Google Shape;1679;p20">
            <a:extLst>
              <a:ext uri="{FF2B5EF4-FFF2-40B4-BE49-F238E27FC236}">
                <a16:creationId xmlns:a16="http://schemas.microsoft.com/office/drawing/2014/main" id="{CDACE6AE-8FF9-FEE5-DBBE-5D033A1D9851}"/>
              </a:ext>
            </a:extLst>
          </p:cNvPr>
          <p:cNvSpPr txBox="1"/>
          <p:nvPr/>
        </p:nvSpPr>
        <p:spPr>
          <a:xfrm>
            <a:off x="981515" y="4409568"/>
            <a:ext cx="2104542" cy="13343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Palatino" pitchFamily="2" charset="77"/>
                <a:ea typeface="Palatino" pitchFamily="2" charset="77"/>
                <a:cs typeface="Fira Sans"/>
                <a:sym typeface="Fira Sans"/>
              </a:rPr>
              <a:t>Set up Gem5 simulation environment </a:t>
            </a:r>
            <a:endParaRPr sz="1200">
              <a:latin typeface="Palatino" pitchFamily="2" charset="77"/>
              <a:ea typeface="Palatino" pitchFamily="2" charset="77"/>
              <a:cs typeface="Fira Sans"/>
              <a:sym typeface="Fira Sans"/>
            </a:endParaRPr>
          </a:p>
        </p:txBody>
      </p:sp>
      <p:sp>
        <p:nvSpPr>
          <p:cNvPr id="50" name="Google Shape;1680;p20">
            <a:extLst>
              <a:ext uri="{FF2B5EF4-FFF2-40B4-BE49-F238E27FC236}">
                <a16:creationId xmlns:a16="http://schemas.microsoft.com/office/drawing/2014/main" id="{A2FB9F5A-D600-4C97-17ED-05D0BE2727BE}"/>
              </a:ext>
            </a:extLst>
          </p:cNvPr>
          <p:cNvSpPr txBox="1"/>
          <p:nvPr/>
        </p:nvSpPr>
        <p:spPr>
          <a:xfrm>
            <a:off x="3682844" y="3742818"/>
            <a:ext cx="2104542" cy="6667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222831"/>
                </a:solidFill>
                <a:latin typeface="Palatino" pitchFamily="2" charset="77"/>
                <a:ea typeface="Palatino" pitchFamily="2" charset="77"/>
                <a:cs typeface="Fira Sans Medium"/>
                <a:sym typeface="Fira Sans Medium"/>
              </a:rPr>
              <a:t>Adding BP</a:t>
            </a:r>
            <a:endParaRPr sz="1500">
              <a:solidFill>
                <a:srgbClr val="222831"/>
              </a:solidFill>
              <a:latin typeface="Palatino" pitchFamily="2" charset="77"/>
              <a:ea typeface="Palatino" pitchFamily="2" charset="77"/>
              <a:cs typeface="Fira Sans Medium"/>
              <a:sym typeface="Fira Sans Medium"/>
            </a:endParaRPr>
          </a:p>
        </p:txBody>
      </p:sp>
      <p:sp>
        <p:nvSpPr>
          <p:cNvPr id="51" name="Google Shape;1681;p20">
            <a:extLst>
              <a:ext uri="{FF2B5EF4-FFF2-40B4-BE49-F238E27FC236}">
                <a16:creationId xmlns:a16="http://schemas.microsoft.com/office/drawing/2014/main" id="{80667E97-36E3-E18A-43CD-34EEA099BC72}"/>
              </a:ext>
            </a:extLst>
          </p:cNvPr>
          <p:cNvSpPr txBox="1"/>
          <p:nvPr/>
        </p:nvSpPr>
        <p:spPr>
          <a:xfrm>
            <a:off x="3682843" y="4409622"/>
            <a:ext cx="2104542" cy="13343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Palatino" pitchFamily="2" charset="77"/>
                <a:ea typeface="Palatino" pitchFamily="2" charset="77"/>
                <a:cs typeface="Fira Sans"/>
                <a:sym typeface="Fira Sans"/>
              </a:rPr>
              <a:t>Adding Branch Predictor to Timing Simple CPU</a:t>
            </a:r>
            <a:endParaRPr sz="1200">
              <a:latin typeface="Palatino" pitchFamily="2" charset="77"/>
              <a:ea typeface="Palatino" pitchFamily="2" charset="77"/>
              <a:cs typeface="Fira Sans"/>
              <a:sym typeface="Fira Sans"/>
            </a:endParaRPr>
          </a:p>
        </p:txBody>
      </p:sp>
      <p:sp>
        <p:nvSpPr>
          <p:cNvPr id="52" name="Google Shape;1682;p20">
            <a:extLst>
              <a:ext uri="{FF2B5EF4-FFF2-40B4-BE49-F238E27FC236}">
                <a16:creationId xmlns:a16="http://schemas.microsoft.com/office/drawing/2014/main" id="{BF8E57D8-B3FC-F9C1-F85B-2AEA2CBC6E69}"/>
              </a:ext>
            </a:extLst>
          </p:cNvPr>
          <p:cNvSpPr txBox="1"/>
          <p:nvPr/>
        </p:nvSpPr>
        <p:spPr>
          <a:xfrm>
            <a:off x="6384467" y="3742818"/>
            <a:ext cx="2104542" cy="6667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Palatino" pitchFamily="2" charset="77"/>
                <a:ea typeface="Palatino" pitchFamily="2" charset="77"/>
                <a:cs typeface="Fira Sans Medium"/>
                <a:sym typeface="Fira Sans Medium"/>
              </a:rPr>
              <a:t>Adding Parameter</a:t>
            </a:r>
            <a:endParaRPr sz="1500">
              <a:latin typeface="Palatino" pitchFamily="2" charset="77"/>
              <a:ea typeface="Palatino" pitchFamily="2" charset="77"/>
              <a:cs typeface="Fira Sans Medium"/>
              <a:sym typeface="Fira Sans Medium"/>
            </a:endParaRPr>
          </a:p>
        </p:txBody>
      </p:sp>
      <p:sp>
        <p:nvSpPr>
          <p:cNvPr id="53" name="Google Shape;1683;p20">
            <a:extLst>
              <a:ext uri="{FF2B5EF4-FFF2-40B4-BE49-F238E27FC236}">
                <a16:creationId xmlns:a16="http://schemas.microsoft.com/office/drawing/2014/main" id="{2D86D70C-8E38-F3D4-F0D9-EE290F41E9FD}"/>
              </a:ext>
            </a:extLst>
          </p:cNvPr>
          <p:cNvSpPr txBox="1"/>
          <p:nvPr/>
        </p:nvSpPr>
        <p:spPr>
          <a:xfrm>
            <a:off x="6384466" y="4409622"/>
            <a:ext cx="2104542" cy="13343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Palatino" pitchFamily="2" charset="77"/>
                <a:ea typeface="Palatino" pitchFamily="2" charset="77"/>
                <a:cs typeface="Fira Sans"/>
                <a:sym typeface="Fira Sans"/>
              </a:rPr>
              <a:t>Adding extra Resulting Parameter in the </a:t>
            </a:r>
            <a:r>
              <a:rPr lang="en" sz="1200" err="1">
                <a:latin typeface="Palatino" pitchFamily="2" charset="77"/>
                <a:ea typeface="Palatino" pitchFamily="2" charset="77"/>
                <a:cs typeface="Fira Sans"/>
                <a:sym typeface="Fira Sans"/>
              </a:rPr>
              <a:t>Stats.txt</a:t>
            </a:r>
            <a:r>
              <a:rPr lang="en" sz="1200">
                <a:latin typeface="Palatino" pitchFamily="2" charset="77"/>
                <a:ea typeface="Palatino" pitchFamily="2" charset="77"/>
                <a:cs typeface="Fira Sans"/>
                <a:sym typeface="Fira Sans"/>
              </a:rPr>
              <a:t> file</a:t>
            </a:r>
            <a:endParaRPr sz="1200">
              <a:latin typeface="Palatino" pitchFamily="2" charset="77"/>
              <a:ea typeface="Palatino" pitchFamily="2" charset="77"/>
              <a:cs typeface="Fira Sans"/>
              <a:sym typeface="Fira Sans"/>
            </a:endParaRPr>
          </a:p>
        </p:txBody>
      </p:sp>
      <p:sp>
        <p:nvSpPr>
          <p:cNvPr id="54" name="Google Shape;1684;p20">
            <a:extLst>
              <a:ext uri="{FF2B5EF4-FFF2-40B4-BE49-F238E27FC236}">
                <a16:creationId xmlns:a16="http://schemas.microsoft.com/office/drawing/2014/main" id="{43A1FB14-6D29-C343-8827-C55273A2F17C}"/>
              </a:ext>
            </a:extLst>
          </p:cNvPr>
          <p:cNvSpPr txBox="1"/>
          <p:nvPr/>
        </p:nvSpPr>
        <p:spPr>
          <a:xfrm>
            <a:off x="9085439" y="3742818"/>
            <a:ext cx="2104542" cy="6667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30475E"/>
                </a:solidFill>
                <a:latin typeface="Palatino" pitchFamily="2" charset="77"/>
                <a:ea typeface="Palatino" pitchFamily="2" charset="77"/>
                <a:cs typeface="Fira Sans Medium"/>
                <a:sym typeface="Fira Sans Medium"/>
              </a:rPr>
              <a:t>BP Comparing</a:t>
            </a:r>
            <a:endParaRPr sz="1500">
              <a:solidFill>
                <a:srgbClr val="30475E"/>
              </a:solidFill>
              <a:latin typeface="Palatino" pitchFamily="2" charset="77"/>
              <a:ea typeface="Palatino" pitchFamily="2" charset="77"/>
              <a:cs typeface="Fira Sans Medium"/>
              <a:sym typeface="Fira Sans Medium"/>
            </a:endParaRPr>
          </a:p>
        </p:txBody>
      </p:sp>
      <p:sp>
        <p:nvSpPr>
          <p:cNvPr id="55" name="Google Shape;1685;p20">
            <a:extLst>
              <a:ext uri="{FF2B5EF4-FFF2-40B4-BE49-F238E27FC236}">
                <a16:creationId xmlns:a16="http://schemas.microsoft.com/office/drawing/2014/main" id="{8CB1E102-AD21-2037-2F33-466E42D2CA96}"/>
              </a:ext>
            </a:extLst>
          </p:cNvPr>
          <p:cNvSpPr txBox="1"/>
          <p:nvPr/>
        </p:nvSpPr>
        <p:spPr>
          <a:xfrm>
            <a:off x="9085437" y="4409622"/>
            <a:ext cx="2104542" cy="13343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Palatino" pitchFamily="2" charset="77"/>
                <a:ea typeface="Palatino" pitchFamily="2" charset="77"/>
                <a:cs typeface="Fira Sans"/>
                <a:sym typeface="Fira Sans"/>
              </a:rPr>
              <a:t>Running the benchmarks  and comparing different branch predictor</a:t>
            </a:r>
            <a:endParaRPr sz="1200">
              <a:latin typeface="Palatino" pitchFamily="2" charset="77"/>
              <a:ea typeface="Palatino" pitchFamily="2" charset="77"/>
              <a:cs typeface="Fira Sans"/>
              <a:sym typeface="Fira Sans"/>
            </a:endParaRPr>
          </a:p>
        </p:txBody>
      </p:sp>
      <p:sp>
        <p:nvSpPr>
          <p:cNvPr id="56" name="Google Shape;1686;p20">
            <a:extLst>
              <a:ext uri="{FF2B5EF4-FFF2-40B4-BE49-F238E27FC236}">
                <a16:creationId xmlns:a16="http://schemas.microsoft.com/office/drawing/2014/main" id="{BAC27359-4ED0-961E-88F3-09A64684A0B2}"/>
              </a:ext>
            </a:extLst>
          </p:cNvPr>
          <p:cNvSpPr txBox="1"/>
          <p:nvPr/>
        </p:nvSpPr>
        <p:spPr>
          <a:xfrm>
            <a:off x="745275" y="422626"/>
            <a:ext cx="10701450" cy="6667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latin typeface="Palatino" pitchFamily="2" charset="77"/>
                <a:ea typeface="Palatino" pitchFamily="2" charset="77"/>
                <a:cs typeface="Fira Sans Medium"/>
                <a:sym typeface="Fira Sans Medium"/>
              </a:rPr>
              <a:t>4 Things we have done</a:t>
            </a:r>
          </a:p>
        </p:txBody>
      </p:sp>
      <p:pic>
        <p:nvPicPr>
          <p:cNvPr id="61" name="Graphic 60" descr="Badge 1 outline">
            <a:extLst>
              <a:ext uri="{FF2B5EF4-FFF2-40B4-BE49-F238E27FC236}">
                <a16:creationId xmlns:a16="http://schemas.microsoft.com/office/drawing/2014/main" id="{F1B860D7-739F-6D92-359E-A4712A2268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5027" y="2081093"/>
            <a:ext cx="914400" cy="914400"/>
          </a:xfrm>
          <a:prstGeom prst="rect">
            <a:avLst/>
          </a:prstGeom>
        </p:spPr>
      </p:pic>
      <p:pic>
        <p:nvPicPr>
          <p:cNvPr id="63" name="Graphic 62" descr="Badge outline">
            <a:extLst>
              <a:ext uri="{FF2B5EF4-FFF2-40B4-BE49-F238E27FC236}">
                <a16:creationId xmlns:a16="http://schemas.microsoft.com/office/drawing/2014/main" id="{07EFD179-54F1-1F7C-9D38-1B9A1E50BC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4289" y="2081093"/>
            <a:ext cx="914400" cy="914400"/>
          </a:xfrm>
          <a:prstGeom prst="rect">
            <a:avLst/>
          </a:prstGeom>
        </p:spPr>
      </p:pic>
      <p:pic>
        <p:nvPicPr>
          <p:cNvPr id="65" name="Graphic 64" descr="Badge 3 outline">
            <a:extLst>
              <a:ext uri="{FF2B5EF4-FFF2-40B4-BE49-F238E27FC236}">
                <a16:creationId xmlns:a16="http://schemas.microsoft.com/office/drawing/2014/main" id="{D9E4A890-49B6-7EB0-53D8-5FC60E952E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8360" y="2111327"/>
            <a:ext cx="914400" cy="914400"/>
          </a:xfrm>
          <a:prstGeom prst="rect">
            <a:avLst/>
          </a:prstGeom>
        </p:spPr>
      </p:pic>
      <p:pic>
        <p:nvPicPr>
          <p:cNvPr id="67" name="Graphic 66" descr="Badge 4 outline">
            <a:extLst>
              <a:ext uri="{FF2B5EF4-FFF2-40B4-BE49-F238E27FC236}">
                <a16:creationId xmlns:a16="http://schemas.microsoft.com/office/drawing/2014/main" id="{739C5941-9CCA-EB68-FA88-AC23390D8D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62992" y="2096447"/>
            <a:ext cx="914400" cy="914400"/>
          </a:xfrm>
          <a:prstGeom prst="rect">
            <a:avLst/>
          </a:prstGeom>
        </p:spPr>
      </p:pic>
    </p:spTree>
    <p:extLst>
      <p:ext uri="{BB962C8B-B14F-4D97-AF65-F5344CB8AC3E}">
        <p14:creationId xmlns:p14="http://schemas.microsoft.com/office/powerpoint/2010/main" val="4455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Google Shape;4441;p38">
            <a:extLst>
              <a:ext uri="{FF2B5EF4-FFF2-40B4-BE49-F238E27FC236}">
                <a16:creationId xmlns:a16="http://schemas.microsoft.com/office/drawing/2014/main" id="{E0B61512-F18F-2A19-C6C3-DC024EFDD02E}"/>
              </a:ext>
            </a:extLst>
          </p:cNvPr>
          <p:cNvSpPr txBox="1"/>
          <p:nvPr/>
        </p:nvSpPr>
        <p:spPr>
          <a:xfrm>
            <a:off x="1076261" y="309305"/>
            <a:ext cx="10046875" cy="5233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Palatino" pitchFamily="2" charset="77"/>
                <a:ea typeface="Palatino" pitchFamily="2" charset="77"/>
                <a:cs typeface="Fira Sans Medium"/>
                <a:sym typeface="Fira Sans Medium"/>
              </a:rPr>
              <a:t>1. Gem5 Setup</a:t>
            </a:r>
            <a:endParaRPr sz="3200">
              <a:latin typeface="Palatino" pitchFamily="2" charset="77"/>
              <a:ea typeface="Palatino" pitchFamily="2" charset="77"/>
              <a:cs typeface="Fira Sans Medium"/>
              <a:sym typeface="Fira Sans Medium"/>
            </a:endParaRPr>
          </a:p>
        </p:txBody>
      </p:sp>
      <p:grpSp>
        <p:nvGrpSpPr>
          <p:cNvPr id="545" name="Group 544">
            <a:extLst>
              <a:ext uri="{FF2B5EF4-FFF2-40B4-BE49-F238E27FC236}">
                <a16:creationId xmlns:a16="http://schemas.microsoft.com/office/drawing/2014/main" id="{91213FA7-3976-92E5-7E97-847769711E84}"/>
              </a:ext>
            </a:extLst>
          </p:cNvPr>
          <p:cNvGrpSpPr/>
          <p:nvPr/>
        </p:nvGrpSpPr>
        <p:grpSpPr>
          <a:xfrm>
            <a:off x="4219407" y="985612"/>
            <a:ext cx="7548222" cy="4955871"/>
            <a:chOff x="3896678" y="979707"/>
            <a:chExt cx="7548222" cy="4955871"/>
          </a:xfrm>
        </p:grpSpPr>
        <p:sp>
          <p:nvSpPr>
            <p:cNvPr id="4" name="Google Shape;3927;p38">
              <a:extLst>
                <a:ext uri="{FF2B5EF4-FFF2-40B4-BE49-F238E27FC236}">
                  <a16:creationId xmlns:a16="http://schemas.microsoft.com/office/drawing/2014/main" id="{395DD591-EF3E-3B97-5A59-3FCE256332EF}"/>
                </a:ext>
              </a:extLst>
            </p:cNvPr>
            <p:cNvSpPr/>
            <p:nvPr/>
          </p:nvSpPr>
          <p:spPr>
            <a:xfrm>
              <a:off x="5339545" y="995858"/>
              <a:ext cx="6105355" cy="81032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5" name="Google Shape;3928;p38">
              <a:extLst>
                <a:ext uri="{FF2B5EF4-FFF2-40B4-BE49-F238E27FC236}">
                  <a16:creationId xmlns:a16="http://schemas.microsoft.com/office/drawing/2014/main" id="{B14C2AF1-EB3D-161A-8829-9A8FCC9AD72E}"/>
                </a:ext>
              </a:extLst>
            </p:cNvPr>
            <p:cNvSpPr/>
            <p:nvPr/>
          </p:nvSpPr>
          <p:spPr>
            <a:xfrm>
              <a:off x="5339545" y="994497"/>
              <a:ext cx="810324" cy="811684"/>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Palatino" pitchFamily="2" charset="77"/>
                  <a:ea typeface="Palatino" pitchFamily="2" charset="77"/>
                  <a:cs typeface="Fira Sans"/>
                  <a:sym typeface="Fira Sans"/>
                </a:rPr>
                <a:t>1</a:t>
              </a:r>
              <a:endParaRPr sz="2500">
                <a:solidFill>
                  <a:srgbClr val="FFFFFF"/>
                </a:solidFill>
                <a:latin typeface="Palatino" pitchFamily="2" charset="77"/>
                <a:ea typeface="Palatino" pitchFamily="2" charset="77"/>
                <a:cs typeface="Fira Sans"/>
                <a:sym typeface="Fira Sans"/>
              </a:endParaRPr>
            </a:p>
          </p:txBody>
        </p:sp>
        <p:sp>
          <p:nvSpPr>
            <p:cNvPr id="6" name="Google Shape;3929;p38">
              <a:extLst>
                <a:ext uri="{FF2B5EF4-FFF2-40B4-BE49-F238E27FC236}">
                  <a16:creationId xmlns:a16="http://schemas.microsoft.com/office/drawing/2014/main" id="{B0FD786E-CFA4-E730-5DC6-EF5B0E2AFACD}"/>
                </a:ext>
              </a:extLst>
            </p:cNvPr>
            <p:cNvSpPr/>
            <p:nvPr/>
          </p:nvSpPr>
          <p:spPr>
            <a:xfrm>
              <a:off x="5324755" y="979707"/>
              <a:ext cx="839905" cy="841264"/>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7" name="Google Shape;3930;p38">
              <a:extLst>
                <a:ext uri="{FF2B5EF4-FFF2-40B4-BE49-F238E27FC236}">
                  <a16:creationId xmlns:a16="http://schemas.microsoft.com/office/drawing/2014/main" id="{57000CF4-B4DA-AB3A-1A55-3F96C9E2BEBA}"/>
                </a:ext>
              </a:extLst>
            </p:cNvPr>
            <p:cNvSpPr/>
            <p:nvPr/>
          </p:nvSpPr>
          <p:spPr>
            <a:xfrm>
              <a:off x="5339545" y="2024169"/>
              <a:ext cx="6105355" cy="81032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8" name="Google Shape;3931;p38">
              <a:extLst>
                <a:ext uri="{FF2B5EF4-FFF2-40B4-BE49-F238E27FC236}">
                  <a16:creationId xmlns:a16="http://schemas.microsoft.com/office/drawing/2014/main" id="{BA12E431-5662-9C2D-D88E-85AC29E39143}"/>
                </a:ext>
              </a:extLst>
            </p:cNvPr>
            <p:cNvSpPr/>
            <p:nvPr/>
          </p:nvSpPr>
          <p:spPr>
            <a:xfrm>
              <a:off x="5339545" y="2024169"/>
              <a:ext cx="810324" cy="810324"/>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Palatino" pitchFamily="2" charset="77"/>
                  <a:ea typeface="Palatino" pitchFamily="2" charset="77"/>
                  <a:cs typeface="Fira Sans"/>
                  <a:sym typeface="Fira Sans"/>
                </a:rPr>
                <a:t>2</a:t>
              </a:r>
              <a:endParaRPr sz="2500">
                <a:solidFill>
                  <a:srgbClr val="FFFFFF"/>
                </a:solidFill>
                <a:latin typeface="Palatino" pitchFamily="2" charset="77"/>
                <a:ea typeface="Palatino" pitchFamily="2" charset="77"/>
                <a:cs typeface="Fira Sans"/>
                <a:sym typeface="Fira Sans"/>
              </a:endParaRPr>
            </a:p>
          </p:txBody>
        </p:sp>
        <p:sp>
          <p:nvSpPr>
            <p:cNvPr id="9" name="Google Shape;3932;p38">
              <a:extLst>
                <a:ext uri="{FF2B5EF4-FFF2-40B4-BE49-F238E27FC236}">
                  <a16:creationId xmlns:a16="http://schemas.microsoft.com/office/drawing/2014/main" id="{AA2D0318-F701-9DAB-B570-7324FB7F1B4C}"/>
                </a:ext>
              </a:extLst>
            </p:cNvPr>
            <p:cNvSpPr/>
            <p:nvPr/>
          </p:nvSpPr>
          <p:spPr>
            <a:xfrm>
              <a:off x="5324755" y="2008018"/>
              <a:ext cx="839905" cy="841264"/>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0" name="Google Shape;3933;p38">
              <a:extLst>
                <a:ext uri="{FF2B5EF4-FFF2-40B4-BE49-F238E27FC236}">
                  <a16:creationId xmlns:a16="http://schemas.microsoft.com/office/drawing/2014/main" id="{B033174F-1239-3387-C8A9-D3652F25601F}"/>
                </a:ext>
              </a:extLst>
            </p:cNvPr>
            <p:cNvSpPr/>
            <p:nvPr/>
          </p:nvSpPr>
          <p:spPr>
            <a:xfrm>
              <a:off x="5339545" y="3052481"/>
              <a:ext cx="6105355" cy="81032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1" name="Google Shape;3934;p38">
              <a:extLst>
                <a:ext uri="{FF2B5EF4-FFF2-40B4-BE49-F238E27FC236}">
                  <a16:creationId xmlns:a16="http://schemas.microsoft.com/office/drawing/2014/main" id="{8E8C3A41-218A-470A-BD6B-A26A6A5CC512}"/>
                </a:ext>
              </a:extLst>
            </p:cNvPr>
            <p:cNvSpPr/>
            <p:nvPr/>
          </p:nvSpPr>
          <p:spPr>
            <a:xfrm>
              <a:off x="5339545" y="3051122"/>
              <a:ext cx="810324" cy="811684"/>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Palatino" pitchFamily="2" charset="77"/>
                  <a:ea typeface="Palatino" pitchFamily="2" charset="77"/>
                  <a:cs typeface="Fira Sans"/>
                  <a:sym typeface="Fira Sans"/>
                </a:rPr>
                <a:t>3</a:t>
              </a:r>
              <a:endParaRPr sz="2500">
                <a:solidFill>
                  <a:srgbClr val="FFFFFF"/>
                </a:solidFill>
                <a:latin typeface="Palatino" pitchFamily="2" charset="77"/>
                <a:ea typeface="Palatino" pitchFamily="2" charset="77"/>
                <a:cs typeface="Fira Sans"/>
                <a:sym typeface="Fira Sans"/>
              </a:endParaRPr>
            </a:p>
          </p:txBody>
        </p:sp>
        <p:sp>
          <p:nvSpPr>
            <p:cNvPr id="12" name="Google Shape;3935;p38">
              <a:extLst>
                <a:ext uri="{FF2B5EF4-FFF2-40B4-BE49-F238E27FC236}">
                  <a16:creationId xmlns:a16="http://schemas.microsoft.com/office/drawing/2014/main" id="{BBD6D0D9-5F59-663C-0E61-1B6682ED8D24}"/>
                </a:ext>
              </a:extLst>
            </p:cNvPr>
            <p:cNvSpPr/>
            <p:nvPr/>
          </p:nvSpPr>
          <p:spPr>
            <a:xfrm>
              <a:off x="5324755" y="3037691"/>
              <a:ext cx="839905" cy="839905"/>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3" name="Google Shape;3936;p38">
              <a:extLst>
                <a:ext uri="{FF2B5EF4-FFF2-40B4-BE49-F238E27FC236}">
                  <a16:creationId xmlns:a16="http://schemas.microsoft.com/office/drawing/2014/main" id="{A315568D-0483-3871-A2A1-093EE6DD0179}"/>
                </a:ext>
              </a:extLst>
            </p:cNvPr>
            <p:cNvSpPr/>
            <p:nvPr/>
          </p:nvSpPr>
          <p:spPr>
            <a:xfrm>
              <a:off x="5339545" y="4080792"/>
              <a:ext cx="6105355" cy="810324"/>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4" name="Google Shape;3937;p38">
              <a:extLst>
                <a:ext uri="{FF2B5EF4-FFF2-40B4-BE49-F238E27FC236}">
                  <a16:creationId xmlns:a16="http://schemas.microsoft.com/office/drawing/2014/main" id="{96A9B023-570F-7D0E-4154-C1EB0BAA2741}"/>
                </a:ext>
              </a:extLst>
            </p:cNvPr>
            <p:cNvSpPr/>
            <p:nvPr/>
          </p:nvSpPr>
          <p:spPr>
            <a:xfrm>
              <a:off x="5339545" y="4080792"/>
              <a:ext cx="810324" cy="810324"/>
            </a:xfrm>
            <a:custGeom>
              <a:avLst/>
              <a:gdLst/>
              <a:ahLst/>
              <a:cxnLst/>
              <a:rect l="l" t="t" r="r" b="b"/>
              <a:pathLst>
                <a:path w="19066" h="19066" extrusionOk="0">
                  <a:moveTo>
                    <a:pt x="9533" y="1"/>
                  </a:moveTo>
                  <a:cubicBezTo>
                    <a:pt x="4276" y="1"/>
                    <a:pt x="1" y="4276"/>
                    <a:pt x="1" y="9533"/>
                  </a:cubicBezTo>
                  <a:cubicBezTo>
                    <a:pt x="1" y="14790"/>
                    <a:pt x="4276" y="19065"/>
                    <a:pt x="9533" y="19065"/>
                  </a:cubicBezTo>
                  <a:cubicBezTo>
                    <a:pt x="14790" y="19065"/>
                    <a:pt x="19065" y="14790"/>
                    <a:pt x="19065" y="9533"/>
                  </a:cubicBezTo>
                  <a:cubicBezTo>
                    <a:pt x="19065" y="4276"/>
                    <a:pt x="14790" y="1"/>
                    <a:pt x="9533"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Palatino" pitchFamily="2" charset="77"/>
                  <a:ea typeface="Palatino" pitchFamily="2" charset="77"/>
                  <a:cs typeface="Fira Sans"/>
                  <a:sym typeface="Fira Sans"/>
                </a:rPr>
                <a:t>4</a:t>
              </a:r>
              <a:endParaRPr sz="2500">
                <a:solidFill>
                  <a:srgbClr val="FFFFFF"/>
                </a:solidFill>
                <a:latin typeface="Palatino" pitchFamily="2" charset="77"/>
                <a:ea typeface="Palatino" pitchFamily="2" charset="77"/>
                <a:cs typeface="Fira Sans"/>
                <a:sym typeface="Fira Sans"/>
              </a:endParaRPr>
            </a:p>
          </p:txBody>
        </p:sp>
        <p:sp>
          <p:nvSpPr>
            <p:cNvPr id="15" name="Google Shape;3938;p38">
              <a:extLst>
                <a:ext uri="{FF2B5EF4-FFF2-40B4-BE49-F238E27FC236}">
                  <a16:creationId xmlns:a16="http://schemas.microsoft.com/office/drawing/2014/main" id="{E46B270B-F943-1C1B-2565-E116EC1B1C5D}"/>
                </a:ext>
              </a:extLst>
            </p:cNvPr>
            <p:cNvSpPr/>
            <p:nvPr/>
          </p:nvSpPr>
          <p:spPr>
            <a:xfrm>
              <a:off x="5324755" y="4066002"/>
              <a:ext cx="839905" cy="839905"/>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6" name="Google Shape;3939;p38">
              <a:extLst>
                <a:ext uri="{FF2B5EF4-FFF2-40B4-BE49-F238E27FC236}">
                  <a16:creationId xmlns:a16="http://schemas.microsoft.com/office/drawing/2014/main" id="{E98F2EEA-CEAF-7820-C813-8DE47AA8BC30}"/>
                </a:ext>
              </a:extLst>
            </p:cNvPr>
            <p:cNvSpPr/>
            <p:nvPr/>
          </p:nvSpPr>
          <p:spPr>
            <a:xfrm>
              <a:off x="5339545" y="5109104"/>
              <a:ext cx="6105355" cy="810324"/>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7" name="Google Shape;3940;p38">
              <a:extLst>
                <a:ext uri="{FF2B5EF4-FFF2-40B4-BE49-F238E27FC236}">
                  <a16:creationId xmlns:a16="http://schemas.microsoft.com/office/drawing/2014/main" id="{AFEF47F6-AF09-9F64-ABB4-41B5ADC718C4}"/>
                </a:ext>
              </a:extLst>
            </p:cNvPr>
            <p:cNvSpPr/>
            <p:nvPr/>
          </p:nvSpPr>
          <p:spPr>
            <a:xfrm>
              <a:off x="5339545" y="5109104"/>
              <a:ext cx="810324" cy="811684"/>
            </a:xfrm>
            <a:custGeom>
              <a:avLst/>
              <a:gdLst/>
              <a:ahLst/>
              <a:cxnLst/>
              <a:rect l="l" t="t" r="r" b="b"/>
              <a:pathLst>
                <a:path w="19066" h="19098" extrusionOk="0">
                  <a:moveTo>
                    <a:pt x="9533" y="1"/>
                  </a:moveTo>
                  <a:cubicBezTo>
                    <a:pt x="4276" y="1"/>
                    <a:pt x="1" y="4276"/>
                    <a:pt x="1" y="9533"/>
                  </a:cubicBezTo>
                  <a:cubicBezTo>
                    <a:pt x="1" y="14822"/>
                    <a:pt x="4276" y="19097"/>
                    <a:pt x="9533" y="19097"/>
                  </a:cubicBezTo>
                  <a:cubicBezTo>
                    <a:pt x="14790" y="19097"/>
                    <a:pt x="19065" y="14822"/>
                    <a:pt x="19065" y="9533"/>
                  </a:cubicBezTo>
                  <a:cubicBezTo>
                    <a:pt x="19065" y="4276"/>
                    <a:pt x="14790" y="1"/>
                    <a:pt x="9533"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Palatino" pitchFamily="2" charset="77"/>
                  <a:ea typeface="Palatino" pitchFamily="2" charset="77"/>
                  <a:cs typeface="Fira Sans"/>
                  <a:sym typeface="Fira Sans"/>
                </a:rPr>
                <a:t>5</a:t>
              </a:r>
              <a:endParaRPr sz="2500">
                <a:solidFill>
                  <a:srgbClr val="FFFFFF"/>
                </a:solidFill>
                <a:latin typeface="Palatino" pitchFamily="2" charset="77"/>
                <a:ea typeface="Palatino" pitchFamily="2" charset="77"/>
                <a:cs typeface="Fira Sans"/>
                <a:sym typeface="Fira Sans"/>
              </a:endParaRPr>
            </a:p>
          </p:txBody>
        </p:sp>
        <p:sp>
          <p:nvSpPr>
            <p:cNvPr id="18" name="Google Shape;3941;p38">
              <a:extLst>
                <a:ext uri="{FF2B5EF4-FFF2-40B4-BE49-F238E27FC236}">
                  <a16:creationId xmlns:a16="http://schemas.microsoft.com/office/drawing/2014/main" id="{519B356C-4033-897C-505E-E876B904DDAA}"/>
                </a:ext>
              </a:extLst>
            </p:cNvPr>
            <p:cNvSpPr/>
            <p:nvPr/>
          </p:nvSpPr>
          <p:spPr>
            <a:xfrm>
              <a:off x="5324755" y="5094314"/>
              <a:ext cx="839905" cy="841264"/>
            </a:xfrm>
            <a:custGeom>
              <a:avLst/>
              <a:gdLst/>
              <a:ahLst/>
              <a:cxnLst/>
              <a:rect l="l" t="t" r="r" b="b"/>
              <a:pathLst>
                <a:path w="19762" h="19794" extrusionOk="0">
                  <a:moveTo>
                    <a:pt x="9881" y="697"/>
                  </a:moveTo>
                  <a:cubicBezTo>
                    <a:pt x="14948" y="697"/>
                    <a:pt x="19065" y="4814"/>
                    <a:pt x="19065" y="9881"/>
                  </a:cubicBezTo>
                  <a:cubicBezTo>
                    <a:pt x="19065" y="14948"/>
                    <a:pt x="14948" y="19097"/>
                    <a:pt x="9881" y="19097"/>
                  </a:cubicBezTo>
                  <a:cubicBezTo>
                    <a:pt x="4814" y="19097"/>
                    <a:pt x="697" y="14948"/>
                    <a:pt x="697" y="9881"/>
                  </a:cubicBezTo>
                  <a:cubicBezTo>
                    <a:pt x="697" y="4814"/>
                    <a:pt x="4814" y="697"/>
                    <a:pt x="9881" y="697"/>
                  </a:cubicBezTo>
                  <a:close/>
                  <a:moveTo>
                    <a:pt x="9881" y="0"/>
                  </a:moveTo>
                  <a:cubicBezTo>
                    <a:pt x="7252" y="0"/>
                    <a:pt x="4751" y="1014"/>
                    <a:pt x="2882" y="2882"/>
                  </a:cubicBezTo>
                  <a:cubicBezTo>
                    <a:pt x="1014" y="4751"/>
                    <a:pt x="0" y="7253"/>
                    <a:pt x="0" y="9881"/>
                  </a:cubicBezTo>
                  <a:cubicBezTo>
                    <a:pt x="0" y="12541"/>
                    <a:pt x="1014" y="15011"/>
                    <a:pt x="2882" y="16880"/>
                  </a:cubicBezTo>
                  <a:cubicBezTo>
                    <a:pt x="4751" y="18748"/>
                    <a:pt x="7252" y="19793"/>
                    <a:pt x="9881" y="19793"/>
                  </a:cubicBezTo>
                  <a:cubicBezTo>
                    <a:pt x="12541" y="19793"/>
                    <a:pt x="15011" y="18748"/>
                    <a:pt x="16880" y="16880"/>
                  </a:cubicBezTo>
                  <a:cubicBezTo>
                    <a:pt x="18748" y="15011"/>
                    <a:pt x="19762" y="12541"/>
                    <a:pt x="19762" y="9881"/>
                  </a:cubicBezTo>
                  <a:cubicBezTo>
                    <a:pt x="19762" y="7253"/>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9" name="Google Shape;3942;p38">
              <a:extLst>
                <a:ext uri="{FF2B5EF4-FFF2-40B4-BE49-F238E27FC236}">
                  <a16:creationId xmlns:a16="http://schemas.microsoft.com/office/drawing/2014/main" id="{DA4D22F2-92BE-B3B1-8C28-FE3A89A216DD}"/>
                </a:ext>
              </a:extLst>
            </p:cNvPr>
            <p:cNvSpPr/>
            <p:nvPr/>
          </p:nvSpPr>
          <p:spPr>
            <a:xfrm>
              <a:off x="3896678" y="2718678"/>
              <a:ext cx="173659" cy="173702"/>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0" name="Google Shape;3943;p38">
              <a:extLst>
                <a:ext uri="{FF2B5EF4-FFF2-40B4-BE49-F238E27FC236}">
                  <a16:creationId xmlns:a16="http://schemas.microsoft.com/office/drawing/2014/main" id="{589E2CB7-AD12-697E-EB4B-D29A8F10AAD5}"/>
                </a:ext>
              </a:extLst>
            </p:cNvPr>
            <p:cNvSpPr/>
            <p:nvPr/>
          </p:nvSpPr>
          <p:spPr>
            <a:xfrm>
              <a:off x="3896678" y="3044405"/>
              <a:ext cx="173659" cy="173659"/>
            </a:xfrm>
            <a:custGeom>
              <a:avLst/>
              <a:gdLst/>
              <a:ahLst/>
              <a:cxnLst/>
              <a:rect l="l" t="t" r="r" b="b"/>
              <a:pathLst>
                <a:path w="4086" h="4086" extrusionOk="0">
                  <a:moveTo>
                    <a:pt x="2027" y="1"/>
                  </a:moveTo>
                  <a:cubicBezTo>
                    <a:pt x="919" y="1"/>
                    <a:pt x="0" y="919"/>
                    <a:pt x="0" y="2059"/>
                  </a:cubicBezTo>
                  <a:cubicBezTo>
                    <a:pt x="0" y="3168"/>
                    <a:pt x="919" y="4086"/>
                    <a:pt x="2027" y="4086"/>
                  </a:cubicBezTo>
                  <a:cubicBezTo>
                    <a:pt x="3167" y="4086"/>
                    <a:pt x="4086" y="3168"/>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1" name="Google Shape;3944;p38">
              <a:extLst>
                <a:ext uri="{FF2B5EF4-FFF2-40B4-BE49-F238E27FC236}">
                  <a16:creationId xmlns:a16="http://schemas.microsoft.com/office/drawing/2014/main" id="{4899A44A-8221-846F-EBEC-85BFD9D38540}"/>
                </a:ext>
              </a:extLst>
            </p:cNvPr>
            <p:cNvSpPr/>
            <p:nvPr/>
          </p:nvSpPr>
          <p:spPr>
            <a:xfrm>
              <a:off x="3896678" y="3370133"/>
              <a:ext cx="173659" cy="173659"/>
            </a:xfrm>
            <a:custGeom>
              <a:avLst/>
              <a:gdLst/>
              <a:ahLst/>
              <a:cxnLst/>
              <a:rect l="l" t="t" r="r" b="b"/>
              <a:pathLst>
                <a:path w="4086" h="4086" extrusionOk="0">
                  <a:moveTo>
                    <a:pt x="2027" y="1"/>
                  </a:moveTo>
                  <a:cubicBezTo>
                    <a:pt x="919" y="1"/>
                    <a:pt x="0" y="919"/>
                    <a:pt x="0" y="2059"/>
                  </a:cubicBezTo>
                  <a:cubicBezTo>
                    <a:pt x="0" y="3167"/>
                    <a:pt x="919" y="4086"/>
                    <a:pt x="2027" y="4086"/>
                  </a:cubicBezTo>
                  <a:cubicBezTo>
                    <a:pt x="3167" y="4086"/>
                    <a:pt x="4086" y="3167"/>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2" name="Google Shape;3945;p38">
              <a:extLst>
                <a:ext uri="{FF2B5EF4-FFF2-40B4-BE49-F238E27FC236}">
                  <a16:creationId xmlns:a16="http://schemas.microsoft.com/office/drawing/2014/main" id="{A2E9168E-2B3F-F3FD-934F-40911DBD38C8}"/>
                </a:ext>
              </a:extLst>
            </p:cNvPr>
            <p:cNvSpPr/>
            <p:nvPr/>
          </p:nvSpPr>
          <p:spPr>
            <a:xfrm>
              <a:off x="3896678" y="3697221"/>
              <a:ext cx="173659" cy="173659"/>
            </a:xfrm>
            <a:custGeom>
              <a:avLst/>
              <a:gdLst/>
              <a:ahLst/>
              <a:cxnLst/>
              <a:rect l="l" t="t" r="r" b="b"/>
              <a:pathLst>
                <a:path w="4086" h="4086" extrusionOk="0">
                  <a:moveTo>
                    <a:pt x="2027" y="0"/>
                  </a:moveTo>
                  <a:cubicBezTo>
                    <a:pt x="919" y="0"/>
                    <a:pt x="0" y="918"/>
                    <a:pt x="0" y="2027"/>
                  </a:cubicBezTo>
                  <a:cubicBezTo>
                    <a:pt x="0" y="3167"/>
                    <a:pt x="919" y="4085"/>
                    <a:pt x="2027" y="4085"/>
                  </a:cubicBezTo>
                  <a:cubicBezTo>
                    <a:pt x="3167" y="4085"/>
                    <a:pt x="4086" y="3167"/>
                    <a:pt x="4086" y="2027"/>
                  </a:cubicBezTo>
                  <a:cubicBezTo>
                    <a:pt x="4086" y="918"/>
                    <a:pt x="3167" y="0"/>
                    <a:pt x="202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3" name="Google Shape;3946;p38">
              <a:extLst>
                <a:ext uri="{FF2B5EF4-FFF2-40B4-BE49-F238E27FC236}">
                  <a16:creationId xmlns:a16="http://schemas.microsoft.com/office/drawing/2014/main" id="{66706EDD-C19B-465C-F377-0155CD619D79}"/>
                </a:ext>
              </a:extLst>
            </p:cNvPr>
            <p:cNvSpPr/>
            <p:nvPr/>
          </p:nvSpPr>
          <p:spPr>
            <a:xfrm>
              <a:off x="3896678" y="4022906"/>
              <a:ext cx="173659" cy="173702"/>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4" name="Google Shape;3947;p38">
              <a:extLst>
                <a:ext uri="{FF2B5EF4-FFF2-40B4-BE49-F238E27FC236}">
                  <a16:creationId xmlns:a16="http://schemas.microsoft.com/office/drawing/2014/main" id="{1B04B679-CA52-AA3E-CA25-7ED549E67C90}"/>
                </a:ext>
              </a:extLst>
            </p:cNvPr>
            <p:cNvSpPr/>
            <p:nvPr/>
          </p:nvSpPr>
          <p:spPr>
            <a:xfrm>
              <a:off x="3982828" y="1671538"/>
              <a:ext cx="1227557" cy="1141407"/>
            </a:xfrm>
            <a:custGeom>
              <a:avLst/>
              <a:gdLst/>
              <a:ahLst/>
              <a:cxnLst/>
              <a:rect l="l" t="t" r="r" b="b"/>
              <a:pathLst>
                <a:path w="28883" h="26856" extrusionOk="0">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5" name="Google Shape;3948;p38">
              <a:extLst>
                <a:ext uri="{FF2B5EF4-FFF2-40B4-BE49-F238E27FC236}">
                  <a16:creationId xmlns:a16="http://schemas.microsoft.com/office/drawing/2014/main" id="{B7A07EDB-67F2-5FA9-3B11-22A8AC8C696C}"/>
                </a:ext>
              </a:extLst>
            </p:cNvPr>
            <p:cNvSpPr/>
            <p:nvPr/>
          </p:nvSpPr>
          <p:spPr>
            <a:xfrm>
              <a:off x="3982828" y="2489895"/>
              <a:ext cx="1226196" cy="650138"/>
            </a:xfrm>
            <a:custGeom>
              <a:avLst/>
              <a:gdLst/>
              <a:ahLst/>
              <a:cxnLst/>
              <a:rect l="l" t="t" r="r" b="b"/>
              <a:pathLst>
                <a:path w="28851" h="15297" extrusionOk="0">
                  <a:moveTo>
                    <a:pt x="28692" y="0"/>
                  </a:moveTo>
                  <a:lnTo>
                    <a:pt x="10863" y="14916"/>
                  </a:lnTo>
                  <a:lnTo>
                    <a:pt x="0" y="14916"/>
                  </a:lnTo>
                  <a:lnTo>
                    <a:pt x="0" y="15296"/>
                  </a:lnTo>
                  <a:lnTo>
                    <a:pt x="10926" y="15296"/>
                  </a:lnTo>
                  <a:lnTo>
                    <a:pt x="28851" y="348"/>
                  </a:lnTo>
                  <a:lnTo>
                    <a:pt x="2869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6" name="Google Shape;3949;p38">
              <a:extLst>
                <a:ext uri="{FF2B5EF4-FFF2-40B4-BE49-F238E27FC236}">
                  <a16:creationId xmlns:a16="http://schemas.microsoft.com/office/drawing/2014/main" id="{B6A1DB8F-85BF-A3F6-F713-3F2A2DD37C8C}"/>
                </a:ext>
              </a:extLst>
            </p:cNvPr>
            <p:cNvSpPr/>
            <p:nvPr/>
          </p:nvSpPr>
          <p:spPr>
            <a:xfrm>
              <a:off x="3982828" y="4102341"/>
              <a:ext cx="1227557" cy="1141407"/>
            </a:xfrm>
            <a:custGeom>
              <a:avLst/>
              <a:gdLst/>
              <a:ahLst/>
              <a:cxnLst/>
              <a:rect l="l" t="t" r="r" b="b"/>
              <a:pathLst>
                <a:path w="28883" h="26856" extrusionOk="0">
                  <a:moveTo>
                    <a:pt x="0" y="0"/>
                  </a:moveTo>
                  <a:lnTo>
                    <a:pt x="0" y="349"/>
                  </a:lnTo>
                  <a:lnTo>
                    <a:pt x="10514" y="349"/>
                  </a:lnTo>
                  <a:lnTo>
                    <a:pt x="28661" y="26856"/>
                  </a:lnTo>
                  <a:lnTo>
                    <a:pt x="28882" y="26539"/>
                  </a:lnTo>
                  <a:lnTo>
                    <a:pt x="10673" y="32"/>
                  </a:lnTo>
                  <a:lnTo>
                    <a:pt x="106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7" name="Google Shape;3950;p38">
              <a:extLst>
                <a:ext uri="{FF2B5EF4-FFF2-40B4-BE49-F238E27FC236}">
                  <a16:creationId xmlns:a16="http://schemas.microsoft.com/office/drawing/2014/main" id="{B2B323B0-1867-C28C-7D0C-57EE54779924}"/>
                </a:ext>
              </a:extLst>
            </p:cNvPr>
            <p:cNvSpPr/>
            <p:nvPr/>
          </p:nvSpPr>
          <p:spPr>
            <a:xfrm>
              <a:off x="3982828" y="3775254"/>
              <a:ext cx="1226196" cy="650138"/>
            </a:xfrm>
            <a:custGeom>
              <a:avLst/>
              <a:gdLst/>
              <a:ahLst/>
              <a:cxnLst/>
              <a:rect l="l" t="t" r="r" b="b"/>
              <a:pathLst>
                <a:path w="28851" h="15297" extrusionOk="0">
                  <a:moveTo>
                    <a:pt x="0" y="1"/>
                  </a:moveTo>
                  <a:lnTo>
                    <a:pt x="0" y="381"/>
                  </a:lnTo>
                  <a:lnTo>
                    <a:pt x="10863" y="381"/>
                  </a:lnTo>
                  <a:lnTo>
                    <a:pt x="28692" y="15297"/>
                  </a:lnTo>
                  <a:lnTo>
                    <a:pt x="28851" y="14949"/>
                  </a:lnTo>
                  <a:lnTo>
                    <a:pt x="10958" y="33"/>
                  </a:lnTo>
                  <a:lnTo>
                    <a:pt x="1092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8" name="Google Shape;3951;p38">
              <a:extLst>
                <a:ext uri="{FF2B5EF4-FFF2-40B4-BE49-F238E27FC236}">
                  <a16:creationId xmlns:a16="http://schemas.microsoft.com/office/drawing/2014/main" id="{2CE1723B-79AB-289A-374C-F7A2F701C1D9}"/>
                </a:ext>
              </a:extLst>
            </p:cNvPr>
            <p:cNvSpPr/>
            <p:nvPr/>
          </p:nvSpPr>
          <p:spPr>
            <a:xfrm>
              <a:off x="3982828" y="3449526"/>
              <a:ext cx="1222158" cy="16193"/>
            </a:xfrm>
            <a:custGeom>
              <a:avLst/>
              <a:gdLst/>
              <a:ahLst/>
              <a:cxnLst/>
              <a:rect l="l" t="t" r="r" b="b"/>
              <a:pathLst>
                <a:path w="28756" h="381" extrusionOk="0">
                  <a:moveTo>
                    <a:pt x="0" y="1"/>
                  </a:moveTo>
                  <a:lnTo>
                    <a:pt x="0" y="381"/>
                  </a:lnTo>
                  <a:lnTo>
                    <a:pt x="28756" y="381"/>
                  </a:lnTo>
                  <a:lnTo>
                    <a:pt x="2875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519" name="Google Shape;4442;p38">
              <a:extLst>
                <a:ext uri="{FF2B5EF4-FFF2-40B4-BE49-F238E27FC236}">
                  <a16:creationId xmlns:a16="http://schemas.microsoft.com/office/drawing/2014/main" id="{93B5C38A-75C4-1986-1FDD-1208D349C0CF}"/>
                </a:ext>
              </a:extLst>
            </p:cNvPr>
            <p:cNvSpPr txBox="1"/>
            <p:nvPr/>
          </p:nvSpPr>
          <p:spPr>
            <a:xfrm>
              <a:off x="6280415" y="995845"/>
              <a:ext cx="4779339" cy="3691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Palatino" pitchFamily="2" charset="77"/>
                  <a:ea typeface="Palatino" pitchFamily="2" charset="77"/>
                  <a:cs typeface="Fira Sans Medium"/>
                  <a:sym typeface="Fira Sans Medium"/>
                </a:rPr>
                <a:t>Login to CE6304 </a:t>
              </a:r>
              <a:r>
                <a:rPr lang="en-US" err="1">
                  <a:solidFill>
                    <a:srgbClr val="FFFFFF"/>
                  </a:solidFill>
                  <a:latin typeface="Palatino" pitchFamily="2" charset="77"/>
                  <a:ea typeface="Palatino" pitchFamily="2" charset="77"/>
                  <a:cs typeface="Fira Sans Medium"/>
                  <a:sym typeface="Fira Sans Medium"/>
                </a:rPr>
                <a:t>linux</a:t>
              </a:r>
              <a:r>
                <a:rPr lang="en-US">
                  <a:solidFill>
                    <a:srgbClr val="FFFFFF"/>
                  </a:solidFill>
                  <a:latin typeface="Palatino" pitchFamily="2" charset="77"/>
                  <a:ea typeface="Palatino" pitchFamily="2" charset="77"/>
                  <a:cs typeface="Fira Sans Medium"/>
                  <a:sym typeface="Fira Sans Medium"/>
                </a:rPr>
                <a:t> server</a:t>
              </a:r>
              <a:endParaRPr>
                <a:solidFill>
                  <a:srgbClr val="FFFFFF"/>
                </a:solidFill>
                <a:latin typeface="Palatino" pitchFamily="2" charset="77"/>
                <a:ea typeface="Palatino" pitchFamily="2" charset="77"/>
                <a:cs typeface="Fira Sans Medium"/>
                <a:sym typeface="Fira Sans Medium"/>
              </a:endParaRPr>
            </a:p>
          </p:txBody>
        </p:sp>
        <p:sp>
          <p:nvSpPr>
            <p:cNvPr id="521" name="Google Shape;4444;p38">
              <a:extLst>
                <a:ext uri="{FF2B5EF4-FFF2-40B4-BE49-F238E27FC236}">
                  <a16:creationId xmlns:a16="http://schemas.microsoft.com/office/drawing/2014/main" id="{2FD74D1A-6505-2236-C3F2-8800465CAC9A}"/>
                </a:ext>
              </a:extLst>
            </p:cNvPr>
            <p:cNvSpPr txBox="1"/>
            <p:nvPr/>
          </p:nvSpPr>
          <p:spPr>
            <a:xfrm>
              <a:off x="6280415" y="2024142"/>
              <a:ext cx="4779339" cy="3691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Palatino" pitchFamily="2" charset="77"/>
                  <a:ea typeface="Palatino" pitchFamily="2" charset="77"/>
                  <a:cs typeface="Fira Sans Medium"/>
                  <a:sym typeface="Fira Sans Medium"/>
                </a:rPr>
                <a:t>Copy gem5 folder to your local directory </a:t>
              </a:r>
              <a:endParaRPr>
                <a:solidFill>
                  <a:srgbClr val="FFFFFF"/>
                </a:solidFill>
                <a:latin typeface="Palatino" pitchFamily="2" charset="77"/>
                <a:ea typeface="Palatino" pitchFamily="2" charset="77"/>
                <a:cs typeface="Fira Sans Medium"/>
                <a:sym typeface="Fira Sans Medium"/>
              </a:endParaRPr>
            </a:p>
          </p:txBody>
        </p:sp>
        <p:sp>
          <p:nvSpPr>
            <p:cNvPr id="523" name="Google Shape;4446;p38">
              <a:extLst>
                <a:ext uri="{FF2B5EF4-FFF2-40B4-BE49-F238E27FC236}">
                  <a16:creationId xmlns:a16="http://schemas.microsoft.com/office/drawing/2014/main" id="{533677D3-704E-C09F-D92E-38CD21B2EBC7}"/>
                </a:ext>
              </a:extLst>
            </p:cNvPr>
            <p:cNvSpPr txBox="1"/>
            <p:nvPr/>
          </p:nvSpPr>
          <p:spPr>
            <a:xfrm>
              <a:off x="6280415" y="3052439"/>
              <a:ext cx="4779339" cy="3691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Palatino" pitchFamily="2" charset="77"/>
                  <a:ea typeface="Palatino" pitchFamily="2" charset="77"/>
                  <a:cs typeface="Fira Sans Medium"/>
                  <a:sym typeface="Fira Sans Medium"/>
                </a:rPr>
                <a:t>Downloads the Benchmarks</a:t>
              </a:r>
              <a:endParaRPr>
                <a:solidFill>
                  <a:srgbClr val="FFFFFF"/>
                </a:solidFill>
                <a:latin typeface="Palatino" pitchFamily="2" charset="77"/>
                <a:ea typeface="Palatino" pitchFamily="2" charset="77"/>
                <a:cs typeface="Fira Sans Medium"/>
                <a:sym typeface="Fira Sans Medium"/>
              </a:endParaRPr>
            </a:p>
          </p:txBody>
        </p:sp>
        <p:sp>
          <p:nvSpPr>
            <p:cNvPr id="525" name="Google Shape;4448;p38">
              <a:extLst>
                <a:ext uri="{FF2B5EF4-FFF2-40B4-BE49-F238E27FC236}">
                  <a16:creationId xmlns:a16="http://schemas.microsoft.com/office/drawing/2014/main" id="{9A2F8043-D7FD-1798-DE3F-95B0C5237346}"/>
                </a:ext>
              </a:extLst>
            </p:cNvPr>
            <p:cNvSpPr txBox="1"/>
            <p:nvPr/>
          </p:nvSpPr>
          <p:spPr>
            <a:xfrm>
              <a:off x="6280415" y="4080737"/>
              <a:ext cx="4779339" cy="3691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Palatino" pitchFamily="2" charset="77"/>
                  <a:ea typeface="Palatino" pitchFamily="2" charset="77"/>
                  <a:cs typeface="Fira Sans Medium"/>
                  <a:sym typeface="Fira Sans Medium"/>
                </a:rPr>
                <a:t>Building Gem5 X86 with </a:t>
              </a:r>
              <a:r>
                <a:rPr lang="en-US" err="1">
                  <a:solidFill>
                    <a:srgbClr val="FFFFFF"/>
                  </a:solidFill>
                  <a:latin typeface="Palatino" pitchFamily="2" charset="77"/>
                  <a:ea typeface="Palatino" pitchFamily="2" charset="77"/>
                  <a:cs typeface="Fira Sans Medium"/>
                  <a:sym typeface="Fira Sans Medium"/>
                </a:rPr>
                <a:t>Scons</a:t>
              </a:r>
              <a:endParaRPr lang="en-US">
                <a:solidFill>
                  <a:srgbClr val="FFFFFF"/>
                </a:solidFill>
                <a:latin typeface="Palatino" pitchFamily="2" charset="77"/>
                <a:ea typeface="Palatino" pitchFamily="2" charset="77"/>
                <a:cs typeface="Fira Sans Medium"/>
                <a:sym typeface="Fira Sans Medium"/>
              </a:endParaRPr>
            </a:p>
          </p:txBody>
        </p:sp>
        <p:sp>
          <p:nvSpPr>
            <p:cNvPr id="527" name="Google Shape;4450;p38">
              <a:extLst>
                <a:ext uri="{FF2B5EF4-FFF2-40B4-BE49-F238E27FC236}">
                  <a16:creationId xmlns:a16="http://schemas.microsoft.com/office/drawing/2014/main" id="{53BD0DF2-A677-3359-E501-E26109C1FC63}"/>
                </a:ext>
              </a:extLst>
            </p:cNvPr>
            <p:cNvSpPr txBox="1"/>
            <p:nvPr/>
          </p:nvSpPr>
          <p:spPr>
            <a:xfrm>
              <a:off x="6280415" y="5109034"/>
              <a:ext cx="4779339" cy="3691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Palatino" pitchFamily="2" charset="77"/>
                  <a:ea typeface="Palatino" pitchFamily="2" charset="77"/>
                  <a:cs typeface="Fira Sans Medium"/>
                  <a:sym typeface="Fira Sans Medium"/>
                </a:rPr>
                <a:t>Give permission to run the script </a:t>
              </a:r>
              <a:endParaRPr>
                <a:solidFill>
                  <a:srgbClr val="FFFFFF"/>
                </a:solidFill>
                <a:latin typeface="Palatino" pitchFamily="2" charset="77"/>
                <a:ea typeface="Palatino" pitchFamily="2" charset="77"/>
                <a:cs typeface="Fira Sans Medium"/>
                <a:sym typeface="Fira Sans Medium"/>
              </a:endParaRPr>
            </a:p>
          </p:txBody>
        </p:sp>
        <p:sp>
          <p:nvSpPr>
            <p:cNvPr id="536" name="TextBox 535">
              <a:extLst>
                <a:ext uri="{FF2B5EF4-FFF2-40B4-BE49-F238E27FC236}">
                  <a16:creationId xmlns:a16="http://schemas.microsoft.com/office/drawing/2014/main" id="{0712B6F8-B538-3B2F-604D-17AC699E84A2}"/>
                </a:ext>
              </a:extLst>
            </p:cNvPr>
            <p:cNvSpPr txBox="1"/>
            <p:nvPr/>
          </p:nvSpPr>
          <p:spPr>
            <a:xfrm>
              <a:off x="6348531" y="1426533"/>
              <a:ext cx="3003947"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ssh</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 &lt;net-id&gt;@ce6304.utdallas.edu</a:t>
              </a:r>
            </a:p>
          </p:txBody>
        </p:sp>
        <p:sp>
          <p:nvSpPr>
            <p:cNvPr id="538" name="TextBox 537">
              <a:extLst>
                <a:ext uri="{FF2B5EF4-FFF2-40B4-BE49-F238E27FC236}">
                  <a16:creationId xmlns:a16="http://schemas.microsoft.com/office/drawing/2014/main" id="{E03C9906-B8AB-D26A-C759-2810AE545DC3}"/>
                </a:ext>
              </a:extLst>
            </p:cNvPr>
            <p:cNvSpPr txBox="1"/>
            <p:nvPr/>
          </p:nvSpPr>
          <p:spPr>
            <a:xfrm>
              <a:off x="6311373" y="2452110"/>
              <a:ext cx="4648708"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cp –rf /</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usr</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/local/gem5 /home/&lt;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netid</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&gt;/&lt;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proj_folder</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&gt;</a:t>
              </a:r>
            </a:p>
          </p:txBody>
        </p:sp>
        <p:sp>
          <p:nvSpPr>
            <p:cNvPr id="539" name="TextBox 538">
              <a:extLst>
                <a:ext uri="{FF2B5EF4-FFF2-40B4-BE49-F238E27FC236}">
                  <a16:creationId xmlns:a16="http://schemas.microsoft.com/office/drawing/2014/main" id="{645510C8-2E11-C6B4-927F-42B567D76C4B}"/>
                </a:ext>
              </a:extLst>
            </p:cNvPr>
            <p:cNvSpPr txBox="1"/>
            <p:nvPr/>
          </p:nvSpPr>
          <p:spPr>
            <a:xfrm>
              <a:off x="6338374" y="3489225"/>
              <a:ext cx="4927631"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git clone https://</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github.com</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timberjack</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/Project1_SPEC</a:t>
              </a:r>
            </a:p>
          </p:txBody>
        </p:sp>
        <p:sp>
          <p:nvSpPr>
            <p:cNvPr id="540" name="TextBox 539">
              <a:extLst>
                <a:ext uri="{FF2B5EF4-FFF2-40B4-BE49-F238E27FC236}">
                  <a16:creationId xmlns:a16="http://schemas.microsoft.com/office/drawing/2014/main" id="{993EEF1D-FFEA-6E3E-94E3-5DE808BF6B42}"/>
                </a:ext>
              </a:extLst>
            </p:cNvPr>
            <p:cNvSpPr txBox="1"/>
            <p:nvPr/>
          </p:nvSpPr>
          <p:spPr>
            <a:xfrm>
              <a:off x="6311373" y="4481621"/>
              <a:ext cx="2628454"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scons</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 build/X86/gem5.opt –j5</a:t>
              </a:r>
            </a:p>
          </p:txBody>
        </p:sp>
        <p:sp>
          <p:nvSpPr>
            <p:cNvPr id="542" name="TextBox 541">
              <a:extLst>
                <a:ext uri="{FF2B5EF4-FFF2-40B4-BE49-F238E27FC236}">
                  <a16:creationId xmlns:a16="http://schemas.microsoft.com/office/drawing/2014/main" id="{B758C593-77C1-A704-8E3A-3465B1BD885F}"/>
                </a:ext>
              </a:extLst>
            </p:cNvPr>
            <p:cNvSpPr txBox="1"/>
            <p:nvPr/>
          </p:nvSpPr>
          <p:spPr>
            <a:xfrm>
              <a:off x="6348531" y="5552601"/>
              <a:ext cx="1990223"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chmod</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 +x ./runGem5.sh</a:t>
              </a:r>
            </a:p>
          </p:txBody>
        </p:sp>
      </p:grpSp>
      <p:pic>
        <p:nvPicPr>
          <p:cNvPr id="544" name="Picture 543" descr="Terminal">
            <a:extLst>
              <a:ext uri="{FF2B5EF4-FFF2-40B4-BE49-F238E27FC236}">
                <a16:creationId xmlns:a16="http://schemas.microsoft.com/office/drawing/2014/main" id="{F4F489CA-3EFE-3B03-EBFF-DD406C8DD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35" y="1180936"/>
            <a:ext cx="4071266" cy="4027489"/>
          </a:xfrm>
          <a:prstGeom prst="rect">
            <a:avLst/>
          </a:prstGeom>
        </p:spPr>
      </p:pic>
    </p:spTree>
    <p:extLst>
      <p:ext uri="{BB962C8B-B14F-4D97-AF65-F5344CB8AC3E}">
        <p14:creationId xmlns:p14="http://schemas.microsoft.com/office/powerpoint/2010/main" val="1089052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4F66596C-6565-5184-67E2-31259087A076}"/>
              </a:ext>
            </a:extLst>
          </p:cNvPr>
          <p:cNvCxnSpPr>
            <a:cxnSpLocks/>
          </p:cNvCxnSpPr>
          <p:nvPr/>
        </p:nvCxnSpPr>
        <p:spPr>
          <a:xfrm>
            <a:off x="1123817" y="0"/>
            <a:ext cx="4398" cy="13785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8FB12C-F30B-1A7D-B46E-D9C321623A1A}"/>
              </a:ext>
            </a:extLst>
          </p:cNvPr>
          <p:cNvSpPr txBox="1"/>
          <p:nvPr/>
        </p:nvSpPr>
        <p:spPr>
          <a:xfrm>
            <a:off x="3103585" y="1427676"/>
            <a:ext cx="3473314"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$gem5/</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src</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cpu</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/simple/</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BaseSimpleCPU.py</a:t>
            </a:r>
            <a:endPar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59" name="TextBox 58">
            <a:extLst>
              <a:ext uri="{FF2B5EF4-FFF2-40B4-BE49-F238E27FC236}">
                <a16:creationId xmlns:a16="http://schemas.microsoft.com/office/drawing/2014/main" id="{42192305-99AE-626E-8E36-20A66D12E0F4}"/>
              </a:ext>
            </a:extLst>
          </p:cNvPr>
          <p:cNvSpPr txBox="1"/>
          <p:nvPr/>
        </p:nvSpPr>
        <p:spPr>
          <a:xfrm>
            <a:off x="1885666" y="1378510"/>
            <a:ext cx="942566"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Go to file</a:t>
            </a:r>
          </a:p>
        </p:txBody>
      </p:sp>
      <p:sp>
        <p:nvSpPr>
          <p:cNvPr id="61" name="TextBox 60">
            <a:extLst>
              <a:ext uri="{FF2B5EF4-FFF2-40B4-BE49-F238E27FC236}">
                <a16:creationId xmlns:a16="http://schemas.microsoft.com/office/drawing/2014/main" id="{43395D9C-79FA-2D56-1973-FF6197EDE8E9}"/>
              </a:ext>
            </a:extLst>
          </p:cNvPr>
          <p:cNvSpPr txBox="1"/>
          <p:nvPr/>
        </p:nvSpPr>
        <p:spPr>
          <a:xfrm>
            <a:off x="1867905" y="4424537"/>
            <a:ext cx="7711524" cy="863144"/>
          </a:xfrm>
          <a:prstGeom prst="roundRect">
            <a:avLst>
              <a:gd name="adj" fmla="val 6647"/>
            </a:avLst>
          </a:prstGeom>
          <a:solidFill>
            <a:schemeClr val="tx2"/>
          </a:solidFill>
        </p:spPr>
        <p:txBody>
          <a:bodyPr wrap="square" lIns="91440" tIns="91440" rIns="91440" bIns="91440">
            <a:spAutoFit/>
          </a:bodyPr>
          <a:lstStyle/>
          <a:p>
            <a:r>
              <a:rPr lang="en-US" sz="1400" b="0">
                <a:solidFill>
                  <a:srgbClr val="D4D4D4"/>
                </a:solidFill>
                <a:effectLst/>
                <a:latin typeface="Menlo" panose="020B0609030804020204" pitchFamily="49" charset="0"/>
              </a:rPr>
              <a:t>branchPred = Param.BranchPredictor(LocalBP(), </a:t>
            </a:r>
            <a:r>
              <a:rPr lang="en-US" sz="1400" b="0">
                <a:solidFill>
                  <a:srgbClr val="CE9178"/>
                </a:solidFill>
                <a:effectLst/>
                <a:latin typeface="Menlo" panose="020B0609030804020204" pitchFamily="49" charset="0"/>
              </a:rPr>
              <a:t>"Branch Predictor"</a:t>
            </a:r>
            <a:r>
              <a:rPr lang="en-US" sz="1400" b="0">
                <a:solidFill>
                  <a:srgbClr val="D4D4D4"/>
                </a:solidFill>
                <a:effectLst/>
                <a:latin typeface="Menlo" panose="020B0609030804020204" pitchFamily="49" charset="0"/>
              </a:rPr>
              <a:t>)</a:t>
            </a:r>
          </a:p>
          <a:p>
            <a:r>
              <a:rPr lang="en-US" sz="1400" b="0">
                <a:solidFill>
                  <a:srgbClr val="D4D4D4"/>
                </a:solidFill>
                <a:effectLst/>
                <a:latin typeface="Menlo" panose="020B0609030804020204" pitchFamily="49" charset="0"/>
              </a:rPr>
              <a:t>branchPred = Param.BranchPredictor(BiModeBP(), </a:t>
            </a:r>
            <a:r>
              <a:rPr lang="en-US" sz="1400" b="0">
                <a:solidFill>
                  <a:srgbClr val="CE9178"/>
                </a:solidFill>
                <a:effectLst/>
                <a:latin typeface="Menlo" panose="020B0609030804020204" pitchFamily="49" charset="0"/>
              </a:rPr>
              <a:t>"Branch Predictor"</a:t>
            </a:r>
            <a:r>
              <a:rPr lang="en-US" sz="1400" b="0">
                <a:solidFill>
                  <a:srgbClr val="D4D4D4"/>
                </a:solidFill>
                <a:effectLst/>
                <a:latin typeface="Menlo" panose="020B0609030804020204" pitchFamily="49" charset="0"/>
              </a:rPr>
              <a:t>)</a:t>
            </a:r>
          </a:p>
          <a:p>
            <a:r>
              <a:rPr lang="en-US" sz="1400" b="0">
                <a:solidFill>
                  <a:srgbClr val="D4D4D4"/>
                </a:solidFill>
                <a:effectLst/>
                <a:latin typeface="Menlo" panose="020B0609030804020204" pitchFamily="49" charset="0"/>
              </a:rPr>
              <a:t>branchPred = Param.BranchPredictor(TournamentBP(), </a:t>
            </a:r>
            <a:r>
              <a:rPr lang="en-US" sz="1400" b="0">
                <a:solidFill>
                  <a:srgbClr val="CE9178"/>
                </a:solidFill>
                <a:effectLst/>
                <a:latin typeface="Menlo" panose="020B0609030804020204" pitchFamily="49" charset="0"/>
              </a:rPr>
              <a:t>"Branch Predictor"</a:t>
            </a:r>
            <a:r>
              <a:rPr lang="en-US" sz="1400" b="0">
                <a:solidFill>
                  <a:srgbClr val="D4D4D4"/>
                </a:solidFill>
                <a:effectLst/>
                <a:latin typeface="Menlo" panose="020B0609030804020204" pitchFamily="49" charset="0"/>
              </a:rPr>
              <a:t>)</a:t>
            </a:r>
          </a:p>
        </p:txBody>
      </p:sp>
      <p:pic>
        <p:nvPicPr>
          <p:cNvPr id="63" name="Graphic 62" descr="Badge with solid fill">
            <a:extLst>
              <a:ext uri="{FF2B5EF4-FFF2-40B4-BE49-F238E27FC236}">
                <a16:creationId xmlns:a16="http://schemas.microsoft.com/office/drawing/2014/main" id="{DED1854F-177D-A8E1-5F3B-DB671F72B3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015" y="2402145"/>
            <a:ext cx="914400" cy="914400"/>
          </a:xfrm>
          <a:prstGeom prst="rect">
            <a:avLst/>
          </a:prstGeom>
        </p:spPr>
      </p:pic>
      <p:sp>
        <p:nvSpPr>
          <p:cNvPr id="64" name="TextBox 63">
            <a:extLst>
              <a:ext uri="{FF2B5EF4-FFF2-40B4-BE49-F238E27FC236}">
                <a16:creationId xmlns:a16="http://schemas.microsoft.com/office/drawing/2014/main" id="{8A891863-8825-F213-8465-DE1597360843}"/>
              </a:ext>
            </a:extLst>
          </p:cNvPr>
          <p:cNvSpPr txBox="1"/>
          <p:nvPr/>
        </p:nvSpPr>
        <p:spPr>
          <a:xfrm>
            <a:off x="1885666" y="2859345"/>
            <a:ext cx="6648734" cy="415588"/>
          </a:xfrm>
          <a:prstGeom prst="roundRect">
            <a:avLst>
              <a:gd name="adj" fmla="val 6647"/>
            </a:avLst>
          </a:prstGeom>
          <a:solidFill>
            <a:schemeClr val="tx2"/>
          </a:solidFill>
        </p:spPr>
        <p:txBody>
          <a:bodyPr wrap="square" lIns="91440" tIns="91440" rIns="91440" bIns="91440">
            <a:spAutoFit/>
          </a:bodyPr>
          <a:lstStyle/>
          <a:p>
            <a:r>
              <a:rPr lang="en-US" sz="1400" b="0">
                <a:solidFill>
                  <a:srgbClr val="D4D4D4"/>
                </a:solidFill>
                <a:effectLst/>
                <a:latin typeface="Menlo" panose="020B0609030804020204" pitchFamily="49" charset="0"/>
              </a:rPr>
              <a:t>branchPred = Param.BranchPredictor(Null, </a:t>
            </a:r>
            <a:r>
              <a:rPr lang="en-US" sz="1400" b="0">
                <a:solidFill>
                  <a:srgbClr val="CE9178"/>
                </a:solidFill>
                <a:effectLst/>
                <a:latin typeface="Menlo" panose="020B0609030804020204" pitchFamily="49" charset="0"/>
              </a:rPr>
              <a:t>"Branch Predictor"</a:t>
            </a:r>
            <a:r>
              <a:rPr lang="en-US" sz="1400" b="0">
                <a:solidFill>
                  <a:srgbClr val="D4D4D4"/>
                </a:solidFill>
                <a:effectLst/>
                <a:latin typeface="Menlo" panose="020B0609030804020204" pitchFamily="49" charset="0"/>
              </a:rPr>
              <a:t>)</a:t>
            </a:r>
          </a:p>
        </p:txBody>
      </p:sp>
      <p:sp>
        <p:nvSpPr>
          <p:cNvPr id="65" name="TextBox 64">
            <a:extLst>
              <a:ext uri="{FF2B5EF4-FFF2-40B4-BE49-F238E27FC236}">
                <a16:creationId xmlns:a16="http://schemas.microsoft.com/office/drawing/2014/main" id="{C17A7A2E-C248-C281-1255-BF0967359E30}"/>
              </a:ext>
            </a:extLst>
          </p:cNvPr>
          <p:cNvSpPr txBox="1"/>
          <p:nvPr/>
        </p:nvSpPr>
        <p:spPr>
          <a:xfrm>
            <a:off x="1885666" y="2439800"/>
            <a:ext cx="3406382"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At the bottom of file, you will see</a:t>
            </a:r>
          </a:p>
        </p:txBody>
      </p:sp>
      <p:pic>
        <p:nvPicPr>
          <p:cNvPr id="67" name="Graphic 66" descr="Badge 3 with solid fill">
            <a:extLst>
              <a:ext uri="{FF2B5EF4-FFF2-40B4-BE49-F238E27FC236}">
                <a16:creationId xmlns:a16="http://schemas.microsoft.com/office/drawing/2014/main" id="{43CEC13C-227C-7DB4-A9F7-BB6FD712EB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1015" y="3896848"/>
            <a:ext cx="914400" cy="914400"/>
          </a:xfrm>
          <a:prstGeom prst="rect">
            <a:avLst/>
          </a:prstGeom>
        </p:spPr>
      </p:pic>
      <p:sp>
        <p:nvSpPr>
          <p:cNvPr id="72" name="Google Shape;4441;p38">
            <a:extLst>
              <a:ext uri="{FF2B5EF4-FFF2-40B4-BE49-F238E27FC236}">
                <a16:creationId xmlns:a16="http://schemas.microsoft.com/office/drawing/2014/main" id="{994A9F99-A075-FF3D-EFEE-4B68F2ECB655}"/>
              </a:ext>
            </a:extLst>
          </p:cNvPr>
          <p:cNvSpPr txBox="1"/>
          <p:nvPr/>
        </p:nvSpPr>
        <p:spPr>
          <a:xfrm>
            <a:off x="1072562" y="555619"/>
            <a:ext cx="10046875" cy="5233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Palatino" pitchFamily="2" charset="77"/>
                <a:ea typeface="Palatino" pitchFamily="2" charset="77"/>
                <a:cs typeface="Fira Sans Medium"/>
                <a:sym typeface="Fira Sans Medium"/>
              </a:rPr>
              <a:t>2. Adding Branch Predictor</a:t>
            </a:r>
            <a:endParaRPr sz="3200">
              <a:latin typeface="Palatino" pitchFamily="2" charset="77"/>
              <a:ea typeface="Palatino" pitchFamily="2" charset="77"/>
              <a:cs typeface="Fira Sans Medium"/>
              <a:sym typeface="Fira Sans Medium"/>
            </a:endParaRPr>
          </a:p>
        </p:txBody>
      </p:sp>
      <p:sp>
        <p:nvSpPr>
          <p:cNvPr id="73" name="TextBox 72">
            <a:extLst>
              <a:ext uri="{FF2B5EF4-FFF2-40B4-BE49-F238E27FC236}">
                <a16:creationId xmlns:a16="http://schemas.microsoft.com/office/drawing/2014/main" id="{E1B698BB-040D-4B8A-1D9F-D865490B83C7}"/>
              </a:ext>
            </a:extLst>
          </p:cNvPr>
          <p:cNvSpPr txBox="1"/>
          <p:nvPr/>
        </p:nvSpPr>
        <p:spPr>
          <a:xfrm>
            <a:off x="1885666" y="3947821"/>
            <a:ext cx="5880584" cy="318549"/>
          </a:xfrm>
          <a:prstGeom prst="rect">
            <a:avLst/>
          </a:prstGeom>
          <a:noFill/>
        </p:spPr>
        <p:txBody>
          <a:bodyPr wrap="none" lIns="0" tIns="0" rIns="0" bIns="0" rtlCol="0">
            <a:spAutoFit/>
          </a:bodyPr>
          <a:lstStyle/>
          <a:p>
            <a:pPr>
              <a:lnSpc>
                <a:spcPct val="120000"/>
              </a:lnSpc>
            </a:pPr>
            <a:r>
              <a:rPr lang="en-US">
                <a:effectLst/>
                <a:latin typeface="Palatino" pitchFamily="2" charset="77"/>
                <a:ea typeface="Palatino" pitchFamily="2" charset="77"/>
              </a:rPr>
              <a:t>Change the “NULL” to </a:t>
            </a:r>
            <a:r>
              <a:rPr lang="en-US">
                <a:solidFill>
                  <a:schemeClr val="tx2"/>
                </a:solidFill>
                <a:latin typeface="Palatino" pitchFamily="2" charset="77"/>
                <a:ea typeface="Palatino" pitchFamily="2" charset="77"/>
              </a:rPr>
              <a:t>one of following Branch Predictor</a:t>
            </a:r>
            <a:endParaRPr lang="en-US">
              <a:effectLst/>
              <a:latin typeface="Palatino" pitchFamily="2" charset="77"/>
              <a:ea typeface="Palatino" pitchFamily="2" charset="77"/>
            </a:endParaRPr>
          </a:p>
        </p:txBody>
      </p:sp>
      <p:pic>
        <p:nvPicPr>
          <p:cNvPr id="58" name="Graphic 57" descr="Badge 1 with solid fill">
            <a:extLst>
              <a:ext uri="{FF2B5EF4-FFF2-40B4-BE49-F238E27FC236}">
                <a16:creationId xmlns:a16="http://schemas.microsoft.com/office/drawing/2014/main" id="{78E5E5C8-BAA9-06B9-8C40-624F48F3C2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1015" y="1197594"/>
            <a:ext cx="914400" cy="914400"/>
          </a:xfrm>
          <a:prstGeom prst="rect">
            <a:avLst/>
          </a:prstGeom>
        </p:spPr>
      </p:pic>
      <p:cxnSp>
        <p:nvCxnSpPr>
          <p:cNvPr id="77" name="Straight Connector 76">
            <a:extLst>
              <a:ext uri="{FF2B5EF4-FFF2-40B4-BE49-F238E27FC236}">
                <a16:creationId xmlns:a16="http://schemas.microsoft.com/office/drawing/2014/main" id="{7D221A97-5C98-A0BB-007A-85A63503C9E2}"/>
              </a:ext>
            </a:extLst>
          </p:cNvPr>
          <p:cNvCxnSpPr>
            <a:cxnSpLocks/>
          </p:cNvCxnSpPr>
          <p:nvPr/>
        </p:nvCxnSpPr>
        <p:spPr>
          <a:xfrm>
            <a:off x="1123817" y="1940996"/>
            <a:ext cx="0" cy="6580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C2540C8-A889-B186-0E6D-32E20C085B1F}"/>
              </a:ext>
            </a:extLst>
          </p:cNvPr>
          <p:cNvCxnSpPr>
            <a:cxnSpLocks/>
          </p:cNvCxnSpPr>
          <p:nvPr/>
        </p:nvCxnSpPr>
        <p:spPr>
          <a:xfrm>
            <a:off x="1130792" y="3188629"/>
            <a:ext cx="0" cy="91846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053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8FB12C-F30B-1A7D-B46E-D9C321623A1A}"/>
              </a:ext>
            </a:extLst>
          </p:cNvPr>
          <p:cNvSpPr txBox="1"/>
          <p:nvPr/>
        </p:nvSpPr>
        <p:spPr>
          <a:xfrm>
            <a:off x="3103585" y="1427676"/>
            <a:ext cx="3567187"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$gem5/$Gem5/</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src</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cpu</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/pred/</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bpred_unit.cc</a:t>
            </a:r>
            <a:endPar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59" name="TextBox 58">
            <a:extLst>
              <a:ext uri="{FF2B5EF4-FFF2-40B4-BE49-F238E27FC236}">
                <a16:creationId xmlns:a16="http://schemas.microsoft.com/office/drawing/2014/main" id="{42192305-99AE-626E-8E36-20A66D12E0F4}"/>
              </a:ext>
            </a:extLst>
          </p:cNvPr>
          <p:cNvSpPr txBox="1"/>
          <p:nvPr/>
        </p:nvSpPr>
        <p:spPr>
          <a:xfrm>
            <a:off x="1812992" y="1354132"/>
            <a:ext cx="942566"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Go to file</a:t>
            </a:r>
          </a:p>
        </p:txBody>
      </p:sp>
      <p:pic>
        <p:nvPicPr>
          <p:cNvPr id="63" name="Graphic 62" descr="Badge with solid fill">
            <a:extLst>
              <a:ext uri="{FF2B5EF4-FFF2-40B4-BE49-F238E27FC236}">
                <a16:creationId xmlns:a16="http://schemas.microsoft.com/office/drawing/2014/main" id="{DED1854F-177D-A8E1-5F3B-DB671F72B3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17" y="2229685"/>
            <a:ext cx="914400" cy="914400"/>
          </a:xfrm>
          <a:prstGeom prst="rect">
            <a:avLst/>
          </a:prstGeom>
        </p:spPr>
      </p:pic>
      <p:sp>
        <p:nvSpPr>
          <p:cNvPr id="64" name="TextBox 63">
            <a:extLst>
              <a:ext uri="{FF2B5EF4-FFF2-40B4-BE49-F238E27FC236}">
                <a16:creationId xmlns:a16="http://schemas.microsoft.com/office/drawing/2014/main" id="{8A891863-8825-F213-8465-DE1597360843}"/>
              </a:ext>
            </a:extLst>
          </p:cNvPr>
          <p:cNvSpPr txBox="1"/>
          <p:nvPr/>
        </p:nvSpPr>
        <p:spPr>
          <a:xfrm>
            <a:off x="1812992" y="2767312"/>
            <a:ext cx="6580059" cy="2983230"/>
          </a:xfrm>
          <a:prstGeom prst="roundRect">
            <a:avLst>
              <a:gd name="adj" fmla="val 2222"/>
            </a:avLst>
          </a:prstGeom>
          <a:solidFill>
            <a:schemeClr val="tx2"/>
          </a:solidFill>
        </p:spPr>
        <p:txBody>
          <a:bodyPr wrap="square" lIns="91440" tIns="91440" rIns="91440" bIns="91440">
            <a:spAutoFit/>
          </a:bodyPr>
          <a:lstStyle/>
          <a:p>
            <a:r>
              <a:rPr lang="en-US" sz="1200" b="0">
                <a:solidFill>
                  <a:srgbClr val="569CD6"/>
                </a:solidFill>
                <a:effectLst/>
                <a:latin typeface="Menlo" panose="020B0609030804020204" pitchFamily="49" charset="0"/>
              </a:rPr>
              <a:t>void</a:t>
            </a:r>
            <a:endParaRPr lang="en-US" sz="1200" b="0">
              <a:solidFill>
                <a:srgbClr val="D4D4D4"/>
              </a:solidFill>
              <a:effectLst/>
              <a:latin typeface="Menlo" panose="020B0609030804020204" pitchFamily="49" charset="0"/>
            </a:endParaRPr>
          </a:p>
          <a:p>
            <a:r>
              <a:rPr lang="en-US" sz="1200" b="0" err="1">
                <a:solidFill>
                  <a:srgbClr val="4EC9B0"/>
                </a:solidFill>
                <a:effectLst/>
                <a:latin typeface="Menlo" panose="020B0609030804020204" pitchFamily="49" charset="0"/>
              </a:rPr>
              <a:t>BPredUnit</a:t>
            </a:r>
            <a:r>
              <a:rPr lang="en-US" sz="1200" b="0">
                <a:solidFill>
                  <a:srgbClr val="D4D4D4"/>
                </a:solidFill>
                <a:effectLst/>
                <a:latin typeface="Menlo" panose="020B0609030804020204" pitchFamily="49" charset="0"/>
              </a:rPr>
              <a:t>::</a:t>
            </a:r>
            <a:r>
              <a:rPr lang="en-US" sz="1200" b="0" err="1">
                <a:solidFill>
                  <a:srgbClr val="DCDCAA"/>
                </a:solidFill>
                <a:effectLst/>
                <a:latin typeface="Menlo" panose="020B0609030804020204" pitchFamily="49" charset="0"/>
              </a:rPr>
              <a:t>regStats</a:t>
            </a:r>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	. . . . . . </a:t>
            </a:r>
          </a:p>
          <a:p>
            <a:br>
              <a:rPr lang="en-US" sz="1200" b="0">
                <a:solidFill>
                  <a:srgbClr val="D4D4D4"/>
                </a:solidFill>
                <a:effectLst/>
                <a:latin typeface="Menlo" panose="020B0609030804020204" pitchFamily="49" charset="0"/>
              </a:rPr>
            </a:br>
            <a:r>
              <a:rPr lang="en-US" sz="1200" b="0">
                <a:solidFill>
                  <a:srgbClr val="D4D4D4"/>
                </a:solidFill>
                <a:effectLst/>
                <a:latin typeface="Menlo" panose="020B0609030804020204" pitchFamily="49" charset="0"/>
              </a:rPr>
              <a:t>	</a:t>
            </a:r>
            <a:r>
              <a:rPr lang="en-US" sz="1200" b="0">
                <a:solidFill>
                  <a:srgbClr val="6A9955"/>
                </a:solidFill>
                <a:effectLst/>
                <a:latin typeface="Menlo" panose="020B0609030804020204" pitchFamily="49" charset="0"/>
              </a:rPr>
              <a:t>/* Implement BTBMissPct */</a:t>
            </a:r>
            <a:endParaRPr lang="en-US" sz="1200" b="0">
              <a:solidFill>
                <a:srgbClr val="D4D4D4"/>
              </a:solidFill>
              <a:effectLst/>
              <a:latin typeface="Menlo" panose="020B0609030804020204" pitchFamily="49" charset="0"/>
            </a:endParaRPr>
          </a:p>
          <a:p>
            <a:r>
              <a:rPr lang="en-US" sz="1200" b="0">
                <a:solidFill>
                  <a:srgbClr val="D4D4D4"/>
                </a:solidFill>
                <a:effectLst/>
                <a:latin typeface="Menlo" panose="020B0609030804020204" pitchFamily="49" charset="0"/>
              </a:rPr>
              <a:t>	BTBMissPct</a:t>
            </a:r>
          </a:p>
          <a:p>
            <a:r>
              <a:rPr lang="en-US" sz="1200" b="0">
                <a:solidFill>
                  <a:srgbClr val="D4D4D4"/>
                </a:solidFill>
                <a:effectLst/>
                <a:latin typeface="Menlo" panose="020B0609030804020204" pitchFamily="49" charset="0"/>
              </a:rPr>
              <a:t>		.</a:t>
            </a:r>
            <a:r>
              <a:rPr lang="en-US" sz="1200" b="0">
                <a:solidFill>
                  <a:srgbClr val="DCDCAA"/>
                </a:solidFill>
                <a:effectLst/>
                <a:latin typeface="Menlo" panose="020B0609030804020204" pitchFamily="49" charset="0"/>
              </a:rPr>
              <a:t>name</a:t>
            </a:r>
            <a:r>
              <a:rPr lang="en-US" sz="1200" b="0">
                <a:solidFill>
                  <a:srgbClr val="D4D4D4"/>
                </a:solidFill>
                <a:effectLst/>
                <a:latin typeface="Menlo" panose="020B0609030804020204" pitchFamily="49" charset="0"/>
              </a:rPr>
              <a:t>(</a:t>
            </a:r>
            <a:r>
              <a:rPr lang="en-US" sz="1200" b="0">
                <a:solidFill>
                  <a:srgbClr val="DCDCAA"/>
                </a:solidFill>
                <a:effectLst/>
                <a:latin typeface="Menlo" panose="020B0609030804020204" pitchFamily="49" charset="0"/>
              </a:rPr>
              <a:t>name</a:t>
            </a:r>
            <a:r>
              <a:rPr lang="en-US" sz="1200" b="0">
                <a:solidFill>
                  <a:srgbClr val="D4D4D4"/>
                </a:solidFill>
                <a:effectLst/>
                <a:latin typeface="Menlo" panose="020B0609030804020204" pitchFamily="49" charset="0"/>
              </a:rPr>
              <a:t>() + </a:t>
            </a:r>
            <a:r>
              <a:rPr lang="en-US" sz="1200" b="0">
                <a:solidFill>
                  <a:srgbClr val="CE9178"/>
                </a:solidFill>
                <a:effectLst/>
                <a:latin typeface="Menlo" panose="020B0609030804020204" pitchFamily="49" charset="0"/>
              </a:rPr>
              <a:t>".BTBMissPct"</a:t>
            </a:r>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		.</a:t>
            </a:r>
            <a:r>
              <a:rPr lang="en-US" sz="1200" b="0">
                <a:solidFill>
                  <a:srgbClr val="DCDCAA"/>
                </a:solidFill>
                <a:effectLst/>
                <a:latin typeface="Menlo" panose="020B0609030804020204" pitchFamily="49" charset="0"/>
              </a:rPr>
              <a:t>desc</a:t>
            </a:r>
            <a:r>
              <a:rPr lang="en-US" sz="1200" b="0">
                <a:solidFill>
                  <a:srgbClr val="D4D4D4"/>
                </a:solidFill>
                <a:effectLst/>
                <a:latin typeface="Menlo" panose="020B0609030804020204" pitchFamily="49" charset="0"/>
              </a:rPr>
              <a:t>(</a:t>
            </a:r>
            <a:r>
              <a:rPr lang="en-US" sz="1200" b="0">
                <a:solidFill>
                  <a:srgbClr val="CE9178"/>
                </a:solidFill>
                <a:effectLst/>
                <a:latin typeface="Menlo" panose="020B0609030804020204" pitchFamily="49" charset="0"/>
              </a:rPr>
              <a:t>"BTB Miss Percentage"</a:t>
            </a:r>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		.</a:t>
            </a:r>
            <a:r>
              <a:rPr lang="en-US" sz="1200" b="0">
                <a:solidFill>
                  <a:srgbClr val="DCDCAA"/>
                </a:solidFill>
                <a:effectLst/>
                <a:latin typeface="Menlo" panose="020B0609030804020204" pitchFamily="49" charset="0"/>
              </a:rPr>
              <a:t>precision</a:t>
            </a:r>
            <a:r>
              <a:rPr lang="en-US" sz="1200" b="0">
                <a:solidFill>
                  <a:srgbClr val="D4D4D4"/>
                </a:solidFill>
                <a:effectLst/>
                <a:latin typeface="Menlo" panose="020B0609030804020204" pitchFamily="49" charset="0"/>
              </a:rPr>
              <a:t>(</a:t>
            </a:r>
            <a:r>
              <a:rPr lang="en-US" sz="1200" b="0">
                <a:solidFill>
                  <a:srgbClr val="B5CEA8"/>
                </a:solidFill>
                <a:effectLst/>
                <a:latin typeface="Menlo" panose="020B0609030804020204" pitchFamily="49" charset="0"/>
              </a:rPr>
              <a:t>6</a:t>
            </a:r>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		BTBMissPct = (</a:t>
            </a:r>
            <a:r>
              <a:rPr lang="en-US" sz="1200" b="0">
                <a:solidFill>
                  <a:srgbClr val="B5CEA8"/>
                </a:solidFill>
                <a:effectLst/>
                <a:latin typeface="Menlo" panose="020B0609030804020204" pitchFamily="49" charset="0"/>
              </a:rPr>
              <a:t>1</a:t>
            </a:r>
            <a:r>
              <a:rPr lang="en-US" sz="1200" b="0">
                <a:solidFill>
                  <a:srgbClr val="D4D4D4"/>
                </a:solidFill>
                <a:effectLst/>
                <a:latin typeface="Menlo" panose="020B0609030804020204" pitchFamily="49" charset="0"/>
              </a:rPr>
              <a:t> - (</a:t>
            </a:r>
            <a:r>
              <a:rPr lang="en-US" sz="1200" b="0" err="1">
                <a:solidFill>
                  <a:srgbClr val="D4D4D4"/>
                </a:solidFill>
                <a:effectLst/>
                <a:latin typeface="Menlo" panose="020B0609030804020204" pitchFamily="49" charset="0"/>
              </a:rPr>
              <a:t>BTBHits</a:t>
            </a:r>
            <a:r>
              <a:rPr lang="en-US" sz="1200" b="0">
                <a:solidFill>
                  <a:srgbClr val="D4D4D4"/>
                </a:solidFill>
                <a:effectLst/>
                <a:latin typeface="Menlo" panose="020B0609030804020204" pitchFamily="49" charset="0"/>
              </a:rPr>
              <a:t> / </a:t>
            </a:r>
            <a:r>
              <a:rPr lang="en-US" sz="1200" b="0" err="1">
                <a:solidFill>
                  <a:srgbClr val="D4D4D4"/>
                </a:solidFill>
                <a:effectLst/>
                <a:latin typeface="Menlo" panose="020B0609030804020204" pitchFamily="49" charset="0"/>
              </a:rPr>
              <a:t>BTBLookups</a:t>
            </a:r>
            <a:r>
              <a:rPr lang="en-US" sz="1200" b="0">
                <a:solidFill>
                  <a:srgbClr val="D4D4D4"/>
                </a:solidFill>
                <a:effectLst/>
                <a:latin typeface="Menlo" panose="020B0609030804020204" pitchFamily="49" charset="0"/>
              </a:rPr>
              <a:t>)) * </a:t>
            </a:r>
            <a:r>
              <a:rPr lang="en-US" sz="1200" b="0">
                <a:solidFill>
                  <a:srgbClr val="B5CEA8"/>
                </a:solidFill>
                <a:effectLst/>
                <a:latin typeface="Menlo" panose="020B0609030804020204" pitchFamily="49" charset="0"/>
              </a:rPr>
              <a:t>100</a:t>
            </a:r>
            <a:r>
              <a:rPr lang="en-US" sz="1200" b="0">
                <a:solidFill>
                  <a:srgbClr val="D4D4D4"/>
                </a:solidFill>
                <a:effectLst/>
                <a:latin typeface="Menlo" panose="020B0609030804020204" pitchFamily="49" charset="0"/>
              </a:rPr>
              <a:t>;</a:t>
            </a:r>
          </a:p>
          <a:p>
            <a:r>
              <a:rPr lang="en-US" sz="1200" b="0">
                <a:solidFill>
                  <a:srgbClr val="6A9955"/>
                </a:solidFill>
                <a:effectLst/>
                <a:latin typeface="Menlo" panose="020B0609030804020204" pitchFamily="49" charset="0"/>
              </a:rPr>
              <a:t>	/* Implement BTBMissPct */</a:t>
            </a:r>
            <a:endParaRPr lang="en-US" sz="1200">
              <a:solidFill>
                <a:srgbClr val="D4D4D4"/>
              </a:solidFill>
              <a:latin typeface="Menlo" panose="020B0609030804020204" pitchFamily="49" charset="0"/>
            </a:endParaRPr>
          </a:p>
          <a:p>
            <a:endParaRPr lang="en-US" sz="1200" b="0">
              <a:solidFill>
                <a:srgbClr val="D4D4D4"/>
              </a:solidFill>
              <a:effectLst/>
              <a:latin typeface="Menlo" panose="020B0609030804020204" pitchFamily="49" charset="0"/>
            </a:endParaRPr>
          </a:p>
          <a:p>
            <a:r>
              <a:rPr lang="en-US" sz="1200">
                <a:solidFill>
                  <a:srgbClr val="D4D4D4"/>
                </a:solidFill>
                <a:latin typeface="Menlo" panose="020B0609030804020204" pitchFamily="49" charset="0"/>
              </a:rPr>
              <a:t>	. . . . .</a:t>
            </a:r>
            <a:br>
              <a:rPr lang="en-US" sz="1200" b="0">
                <a:solidFill>
                  <a:srgbClr val="D4D4D4"/>
                </a:solidFill>
                <a:effectLst/>
                <a:latin typeface="Menlo" panose="020B0609030804020204" pitchFamily="49" charset="0"/>
              </a:rPr>
            </a:br>
            <a:r>
              <a:rPr lang="en-US" sz="1200" b="0">
                <a:solidFill>
                  <a:srgbClr val="D4D4D4"/>
                </a:solidFill>
                <a:effectLst/>
                <a:latin typeface="Menlo" panose="020B0609030804020204" pitchFamily="49" charset="0"/>
              </a:rPr>
              <a:t>}</a:t>
            </a:r>
          </a:p>
        </p:txBody>
      </p:sp>
      <p:sp>
        <p:nvSpPr>
          <p:cNvPr id="65" name="TextBox 64">
            <a:extLst>
              <a:ext uri="{FF2B5EF4-FFF2-40B4-BE49-F238E27FC236}">
                <a16:creationId xmlns:a16="http://schemas.microsoft.com/office/drawing/2014/main" id="{C17A7A2E-C248-C281-1255-BF0967359E30}"/>
              </a:ext>
            </a:extLst>
          </p:cNvPr>
          <p:cNvSpPr txBox="1"/>
          <p:nvPr/>
        </p:nvSpPr>
        <p:spPr>
          <a:xfrm>
            <a:off x="1813314" y="2280525"/>
            <a:ext cx="2402902"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Implement BTBMissPct</a:t>
            </a:r>
          </a:p>
        </p:txBody>
      </p:sp>
      <p:sp>
        <p:nvSpPr>
          <p:cNvPr id="72" name="Google Shape;4441;p38">
            <a:extLst>
              <a:ext uri="{FF2B5EF4-FFF2-40B4-BE49-F238E27FC236}">
                <a16:creationId xmlns:a16="http://schemas.microsoft.com/office/drawing/2014/main" id="{994A9F99-A075-FF3D-EFEE-4B68F2ECB655}"/>
              </a:ext>
            </a:extLst>
          </p:cNvPr>
          <p:cNvSpPr txBox="1"/>
          <p:nvPr/>
        </p:nvSpPr>
        <p:spPr>
          <a:xfrm>
            <a:off x="1072562" y="555619"/>
            <a:ext cx="10046875" cy="5233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Palatino" pitchFamily="2" charset="77"/>
                <a:ea typeface="Palatino" pitchFamily="2" charset="77"/>
                <a:cs typeface="Fira Sans"/>
                <a:sym typeface="Fira Sans"/>
              </a:rPr>
              <a:t>3. Adding extra Resulting Parameter</a:t>
            </a:r>
            <a:endParaRPr sz="3200">
              <a:latin typeface="Palatino" pitchFamily="2" charset="77"/>
              <a:ea typeface="Palatino" pitchFamily="2" charset="77"/>
              <a:cs typeface="Fira Sans Medium"/>
              <a:sym typeface="Fira Sans Medium"/>
            </a:endParaRPr>
          </a:p>
        </p:txBody>
      </p:sp>
      <p:pic>
        <p:nvPicPr>
          <p:cNvPr id="58" name="Graphic 57" descr="Badge 1 with solid fill">
            <a:extLst>
              <a:ext uri="{FF2B5EF4-FFF2-40B4-BE49-F238E27FC236}">
                <a16:creationId xmlns:a16="http://schemas.microsoft.com/office/drawing/2014/main" id="{78E5E5C8-BAA9-06B9-8C40-624F48F3C2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617" y="970476"/>
            <a:ext cx="914400" cy="914400"/>
          </a:xfrm>
          <a:prstGeom prst="rect">
            <a:avLst/>
          </a:prstGeom>
        </p:spPr>
      </p:pic>
      <p:cxnSp>
        <p:nvCxnSpPr>
          <p:cNvPr id="77" name="Straight Connector 76">
            <a:extLst>
              <a:ext uri="{FF2B5EF4-FFF2-40B4-BE49-F238E27FC236}">
                <a16:creationId xmlns:a16="http://schemas.microsoft.com/office/drawing/2014/main" id="{7D221A97-5C98-A0BB-007A-85A63503C9E2}"/>
              </a:ext>
            </a:extLst>
          </p:cNvPr>
          <p:cNvCxnSpPr>
            <a:cxnSpLocks/>
          </p:cNvCxnSpPr>
          <p:nvPr/>
        </p:nvCxnSpPr>
        <p:spPr>
          <a:xfrm>
            <a:off x="1118206" y="1781722"/>
            <a:ext cx="0" cy="6580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877A68-201B-CAD0-60F1-9E8E0EEE08FA}"/>
              </a:ext>
            </a:extLst>
          </p:cNvPr>
          <p:cNvCxnSpPr>
            <a:cxnSpLocks/>
          </p:cNvCxnSpPr>
          <p:nvPr/>
        </p:nvCxnSpPr>
        <p:spPr>
          <a:xfrm>
            <a:off x="1119570" y="2935508"/>
            <a:ext cx="0" cy="320598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052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4F66596C-6565-5184-67E2-31259087A076}"/>
              </a:ext>
            </a:extLst>
          </p:cNvPr>
          <p:cNvCxnSpPr>
            <a:cxnSpLocks/>
          </p:cNvCxnSpPr>
          <p:nvPr/>
        </p:nvCxnSpPr>
        <p:spPr>
          <a:xfrm>
            <a:off x="1123817" y="0"/>
            <a:ext cx="0" cy="10789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8FB12C-F30B-1A7D-B46E-D9C321623A1A}"/>
              </a:ext>
            </a:extLst>
          </p:cNvPr>
          <p:cNvSpPr txBox="1"/>
          <p:nvPr/>
        </p:nvSpPr>
        <p:spPr>
          <a:xfrm>
            <a:off x="2968574" y="1308661"/>
            <a:ext cx="3567187"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$gem5/$Gem5/</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src</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 </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cpu</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 pred </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bpred_unit.hh</a:t>
            </a:r>
            <a:endPar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59" name="TextBox 58">
            <a:extLst>
              <a:ext uri="{FF2B5EF4-FFF2-40B4-BE49-F238E27FC236}">
                <a16:creationId xmlns:a16="http://schemas.microsoft.com/office/drawing/2014/main" id="{42192305-99AE-626E-8E36-20A66D12E0F4}"/>
              </a:ext>
            </a:extLst>
          </p:cNvPr>
          <p:cNvSpPr txBox="1"/>
          <p:nvPr/>
        </p:nvSpPr>
        <p:spPr>
          <a:xfrm>
            <a:off x="1812992" y="1271890"/>
            <a:ext cx="942566"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Go to file</a:t>
            </a:r>
          </a:p>
        </p:txBody>
      </p:sp>
      <p:sp>
        <p:nvSpPr>
          <p:cNvPr id="64" name="TextBox 63">
            <a:extLst>
              <a:ext uri="{FF2B5EF4-FFF2-40B4-BE49-F238E27FC236}">
                <a16:creationId xmlns:a16="http://schemas.microsoft.com/office/drawing/2014/main" id="{8A891863-8825-F213-8465-DE1597360843}"/>
              </a:ext>
            </a:extLst>
          </p:cNvPr>
          <p:cNvSpPr txBox="1"/>
          <p:nvPr/>
        </p:nvSpPr>
        <p:spPr>
          <a:xfrm>
            <a:off x="1812993" y="2767312"/>
            <a:ext cx="6264208" cy="2423874"/>
          </a:xfrm>
          <a:prstGeom prst="roundRect">
            <a:avLst>
              <a:gd name="adj" fmla="val 2222"/>
            </a:avLst>
          </a:prstGeom>
          <a:solidFill>
            <a:schemeClr val="tx2"/>
          </a:solidFill>
        </p:spPr>
        <p:txBody>
          <a:bodyPr wrap="square" lIns="91440" tIns="91440" rIns="91440" bIns="91440">
            <a:spAutoFit/>
          </a:bodyPr>
          <a:lstStyle/>
          <a:p>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::Scalar </a:t>
            </a:r>
            <a:r>
              <a:rPr lang="en-US" sz="1200" b="0" err="1">
                <a:solidFill>
                  <a:srgbClr val="D4D4D4"/>
                </a:solidFill>
                <a:effectLst/>
                <a:latin typeface="Menlo" panose="020B0609030804020204" pitchFamily="49" charset="0"/>
              </a:rPr>
              <a:t>BTBCorrect</a:t>
            </a:r>
            <a:r>
              <a:rPr lang="en-US" sz="1200" b="0">
                <a:solidFill>
                  <a:srgbClr val="D4D4D4"/>
                </a:solidFill>
                <a:effectLst/>
                <a:latin typeface="Menlo" panose="020B0609030804020204" pitchFamily="49" charset="0"/>
              </a:rPr>
              <a:t>;</a:t>
            </a:r>
          </a:p>
          <a:p>
            <a:r>
              <a:rPr lang="en-US" sz="1200" b="0">
                <a:solidFill>
                  <a:srgbClr val="6A9955"/>
                </a:solidFill>
                <a:effectLst/>
                <a:latin typeface="Menlo" panose="020B0609030804020204" pitchFamily="49" charset="0"/>
              </a:rPr>
              <a:t>/** Stat for percent times an entry in BTB found. */</a:t>
            </a:r>
            <a:endParaRPr lang="en-US" sz="1200" b="0">
              <a:solidFill>
                <a:srgbClr val="D4D4D4"/>
              </a:solidFill>
              <a:effectLst/>
              <a:latin typeface="Menlo" panose="020B0609030804020204" pitchFamily="49" charset="0"/>
            </a:endParaRPr>
          </a:p>
          <a:p>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::Formula </a:t>
            </a:r>
            <a:r>
              <a:rPr lang="en-US" sz="1200" b="0" err="1">
                <a:solidFill>
                  <a:srgbClr val="D4D4D4"/>
                </a:solidFill>
                <a:effectLst/>
                <a:latin typeface="Menlo" panose="020B0609030804020204" pitchFamily="49" charset="0"/>
              </a:rPr>
              <a:t>BTBHitPct</a:t>
            </a:r>
            <a:r>
              <a:rPr lang="en-US" sz="1200" b="0">
                <a:solidFill>
                  <a:srgbClr val="D4D4D4"/>
                </a:solidFill>
                <a:effectLst/>
                <a:latin typeface="Menlo" panose="020B0609030804020204" pitchFamily="49" charset="0"/>
              </a:rPr>
              <a:t>;</a:t>
            </a:r>
          </a:p>
          <a:p>
            <a:br>
              <a:rPr lang="en-US" sz="1200" b="0">
                <a:solidFill>
                  <a:srgbClr val="D4D4D4"/>
                </a:solidFill>
                <a:effectLst/>
                <a:latin typeface="Menlo" panose="020B0609030804020204" pitchFamily="49" charset="0"/>
              </a:rPr>
            </a:br>
            <a:r>
              <a:rPr lang="en-US" sz="1200" b="0">
                <a:solidFill>
                  <a:srgbClr val="6A9955"/>
                </a:solidFill>
                <a:effectLst/>
                <a:latin typeface="Menlo" panose="020B0609030804020204" pitchFamily="49" charset="0"/>
              </a:rPr>
              <a:t>/* Add the following declaration  */</a:t>
            </a:r>
            <a:endParaRPr lang="en-US" sz="1200" b="0">
              <a:solidFill>
                <a:srgbClr val="D4D4D4"/>
              </a:solidFill>
              <a:effectLst/>
              <a:latin typeface="Menlo" panose="020B0609030804020204" pitchFamily="49" charset="0"/>
            </a:endParaRPr>
          </a:p>
          <a:p>
            <a:r>
              <a:rPr lang="en-US" sz="1200" b="0">
                <a:solidFill>
                  <a:srgbClr val="6A9955"/>
                </a:solidFill>
                <a:effectLst/>
                <a:latin typeface="Menlo" panose="020B0609030804020204" pitchFamily="49" charset="0"/>
              </a:rPr>
              <a:t>/** Stat for percent times an entry in BTB miss. */</a:t>
            </a:r>
            <a:endParaRPr lang="en-US" sz="1200" b="0">
              <a:solidFill>
                <a:srgbClr val="D4D4D4"/>
              </a:solidFill>
              <a:effectLst/>
              <a:latin typeface="Menlo" panose="020B0609030804020204" pitchFamily="49" charset="0"/>
            </a:endParaRPr>
          </a:p>
          <a:p>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::Formula BTBMissPct;</a:t>
            </a:r>
          </a:p>
          <a:p>
            <a:br>
              <a:rPr lang="en-US" sz="1200" b="0">
                <a:solidFill>
                  <a:srgbClr val="D4D4D4"/>
                </a:solidFill>
                <a:effectLst/>
                <a:latin typeface="Menlo" panose="020B0609030804020204" pitchFamily="49" charset="0"/>
              </a:rPr>
            </a:br>
            <a:r>
              <a:rPr lang="en-US" sz="1200" b="0">
                <a:solidFill>
                  <a:srgbClr val="6A9955"/>
                </a:solidFill>
                <a:effectLst/>
                <a:latin typeface="Menlo" panose="020B0609030804020204" pitchFamily="49" charset="0"/>
              </a:rPr>
              <a:t>/** Stat for number of times the RAS is used to get a target. */</a:t>
            </a:r>
            <a:endParaRPr lang="en-US" sz="1200" b="0">
              <a:solidFill>
                <a:srgbClr val="D4D4D4"/>
              </a:solidFill>
              <a:effectLst/>
              <a:latin typeface="Menlo" panose="020B0609030804020204" pitchFamily="49" charset="0"/>
            </a:endParaRPr>
          </a:p>
          <a:p>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::Scalar </a:t>
            </a:r>
            <a:r>
              <a:rPr lang="en-US" sz="1200" b="0" err="1">
                <a:solidFill>
                  <a:srgbClr val="D4D4D4"/>
                </a:solidFill>
                <a:effectLst/>
                <a:latin typeface="Menlo" panose="020B0609030804020204" pitchFamily="49" charset="0"/>
              </a:rPr>
              <a:t>usedRAS</a:t>
            </a:r>
            <a:r>
              <a:rPr lang="en-US" sz="1200" b="0">
                <a:solidFill>
                  <a:srgbClr val="D4D4D4"/>
                </a:solidFill>
                <a:effectLst/>
                <a:latin typeface="Menlo" panose="020B0609030804020204" pitchFamily="49" charset="0"/>
              </a:rPr>
              <a:t>;</a:t>
            </a:r>
          </a:p>
          <a:p>
            <a:r>
              <a:rPr lang="en-US" sz="1200" b="0">
                <a:solidFill>
                  <a:srgbClr val="6A9955"/>
                </a:solidFill>
                <a:effectLst/>
                <a:latin typeface="Menlo" panose="020B0609030804020204" pitchFamily="49" charset="0"/>
              </a:rPr>
              <a:t>/** Stat for number of times the RAS is incorrect. */</a:t>
            </a:r>
            <a:endParaRPr lang="en-US" sz="1200" b="0">
              <a:solidFill>
                <a:srgbClr val="D4D4D4"/>
              </a:solidFill>
              <a:effectLst/>
              <a:latin typeface="Menlo" panose="020B0609030804020204" pitchFamily="49" charset="0"/>
            </a:endParaRPr>
          </a:p>
          <a:p>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::Scalar </a:t>
            </a:r>
            <a:r>
              <a:rPr lang="en-US" sz="1200" b="0" err="1">
                <a:solidFill>
                  <a:srgbClr val="D4D4D4"/>
                </a:solidFill>
                <a:effectLst/>
                <a:latin typeface="Menlo" panose="020B0609030804020204" pitchFamily="49" charset="0"/>
              </a:rPr>
              <a:t>RASIncorrect</a:t>
            </a:r>
            <a:r>
              <a:rPr lang="en-US" sz="1200" b="0">
                <a:solidFill>
                  <a:srgbClr val="D4D4D4"/>
                </a:solidFill>
                <a:effectLst/>
                <a:latin typeface="Menlo" panose="020B0609030804020204" pitchFamily="49" charset="0"/>
              </a:rPr>
              <a:t>;</a:t>
            </a:r>
          </a:p>
        </p:txBody>
      </p:sp>
      <p:sp>
        <p:nvSpPr>
          <p:cNvPr id="65" name="TextBox 64">
            <a:extLst>
              <a:ext uri="{FF2B5EF4-FFF2-40B4-BE49-F238E27FC236}">
                <a16:creationId xmlns:a16="http://schemas.microsoft.com/office/drawing/2014/main" id="{C17A7A2E-C248-C281-1255-BF0967359E30}"/>
              </a:ext>
            </a:extLst>
          </p:cNvPr>
          <p:cNvSpPr txBox="1"/>
          <p:nvPr/>
        </p:nvSpPr>
        <p:spPr>
          <a:xfrm>
            <a:off x="1813314" y="2280525"/>
            <a:ext cx="4722447"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Add the following declaration for BTBMissPct</a:t>
            </a:r>
          </a:p>
        </p:txBody>
      </p:sp>
      <p:cxnSp>
        <p:nvCxnSpPr>
          <p:cNvPr id="77" name="Straight Connector 76">
            <a:extLst>
              <a:ext uri="{FF2B5EF4-FFF2-40B4-BE49-F238E27FC236}">
                <a16:creationId xmlns:a16="http://schemas.microsoft.com/office/drawing/2014/main" id="{7D221A97-5C98-A0BB-007A-85A63503C9E2}"/>
              </a:ext>
            </a:extLst>
          </p:cNvPr>
          <p:cNvCxnSpPr>
            <a:cxnSpLocks/>
          </p:cNvCxnSpPr>
          <p:nvPr/>
        </p:nvCxnSpPr>
        <p:spPr>
          <a:xfrm>
            <a:off x="1118206" y="1781722"/>
            <a:ext cx="0" cy="6580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877A68-201B-CAD0-60F1-9E8E0EEE08FA}"/>
              </a:ext>
            </a:extLst>
          </p:cNvPr>
          <p:cNvCxnSpPr>
            <a:cxnSpLocks/>
          </p:cNvCxnSpPr>
          <p:nvPr/>
        </p:nvCxnSpPr>
        <p:spPr>
          <a:xfrm>
            <a:off x="1119570" y="3070746"/>
            <a:ext cx="0" cy="307074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Graphic 1" descr="Badge 3 with solid fill">
            <a:extLst>
              <a:ext uri="{FF2B5EF4-FFF2-40B4-BE49-F238E27FC236}">
                <a16:creationId xmlns:a16="http://schemas.microsoft.com/office/drawing/2014/main" id="{3EE22E7D-AC86-751B-31E7-2FAB39BE00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015" y="962374"/>
            <a:ext cx="914400" cy="914400"/>
          </a:xfrm>
          <a:prstGeom prst="rect">
            <a:avLst/>
          </a:prstGeom>
        </p:spPr>
      </p:pic>
      <p:pic>
        <p:nvPicPr>
          <p:cNvPr id="5" name="Graphic 4" descr="Badge 4 with solid fill">
            <a:extLst>
              <a:ext uri="{FF2B5EF4-FFF2-40B4-BE49-F238E27FC236}">
                <a16:creationId xmlns:a16="http://schemas.microsoft.com/office/drawing/2014/main" id="{CB28878F-2371-01CE-B71D-E042FAC1D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006" y="2310112"/>
            <a:ext cx="914400" cy="914400"/>
          </a:xfrm>
          <a:prstGeom prst="rect">
            <a:avLst/>
          </a:prstGeom>
        </p:spPr>
      </p:pic>
    </p:spTree>
    <p:extLst>
      <p:ext uri="{BB962C8B-B14F-4D97-AF65-F5344CB8AC3E}">
        <p14:creationId xmlns:p14="http://schemas.microsoft.com/office/powerpoint/2010/main" val="1837391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4F66596C-6565-5184-67E2-31259087A076}"/>
              </a:ext>
            </a:extLst>
          </p:cNvPr>
          <p:cNvCxnSpPr>
            <a:cxnSpLocks/>
          </p:cNvCxnSpPr>
          <p:nvPr/>
        </p:nvCxnSpPr>
        <p:spPr>
          <a:xfrm>
            <a:off x="1113539" y="0"/>
            <a:ext cx="0" cy="7915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8FB12C-F30B-1A7D-B46E-D9C321623A1A}"/>
              </a:ext>
            </a:extLst>
          </p:cNvPr>
          <p:cNvSpPr txBox="1"/>
          <p:nvPr/>
        </p:nvSpPr>
        <p:spPr>
          <a:xfrm>
            <a:off x="3014765" y="1019001"/>
            <a:ext cx="3754934"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$gem5/$Gem5/$Gem5/</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src</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cpu</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/simple/</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base.cc</a:t>
            </a:r>
            <a:endPar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59" name="TextBox 58">
            <a:extLst>
              <a:ext uri="{FF2B5EF4-FFF2-40B4-BE49-F238E27FC236}">
                <a16:creationId xmlns:a16="http://schemas.microsoft.com/office/drawing/2014/main" id="{42192305-99AE-626E-8E36-20A66D12E0F4}"/>
              </a:ext>
            </a:extLst>
          </p:cNvPr>
          <p:cNvSpPr txBox="1"/>
          <p:nvPr/>
        </p:nvSpPr>
        <p:spPr>
          <a:xfrm>
            <a:off x="1812992" y="982230"/>
            <a:ext cx="942566"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Go to file</a:t>
            </a:r>
          </a:p>
        </p:txBody>
      </p:sp>
      <p:sp>
        <p:nvSpPr>
          <p:cNvPr id="64" name="TextBox 63">
            <a:extLst>
              <a:ext uri="{FF2B5EF4-FFF2-40B4-BE49-F238E27FC236}">
                <a16:creationId xmlns:a16="http://schemas.microsoft.com/office/drawing/2014/main" id="{8A891863-8825-F213-8465-DE1597360843}"/>
              </a:ext>
            </a:extLst>
          </p:cNvPr>
          <p:cNvSpPr txBox="1"/>
          <p:nvPr/>
        </p:nvSpPr>
        <p:spPr>
          <a:xfrm>
            <a:off x="1812992" y="2296413"/>
            <a:ext cx="6580059" cy="3542586"/>
          </a:xfrm>
          <a:prstGeom prst="roundRect">
            <a:avLst>
              <a:gd name="adj" fmla="val 2222"/>
            </a:avLst>
          </a:prstGeom>
          <a:solidFill>
            <a:schemeClr val="tx2"/>
          </a:solidFill>
        </p:spPr>
        <p:txBody>
          <a:bodyPr wrap="square" lIns="91440" tIns="91440" rIns="91440" bIns="91440">
            <a:spAutoFit/>
          </a:bodyPr>
          <a:lstStyle/>
          <a:p>
            <a:r>
              <a:rPr lang="en-US" sz="1200" b="0">
                <a:solidFill>
                  <a:srgbClr val="569CD6"/>
                </a:solidFill>
                <a:effectLst/>
                <a:latin typeface="Menlo" panose="020B0609030804020204" pitchFamily="49" charset="0"/>
              </a:rPr>
              <a:t>void</a:t>
            </a:r>
            <a:endParaRPr lang="en-US" sz="1200" b="0">
              <a:solidFill>
                <a:srgbClr val="D4D4D4"/>
              </a:solidFill>
              <a:effectLst/>
              <a:latin typeface="Menlo" panose="020B0609030804020204" pitchFamily="49" charset="0"/>
            </a:endParaRPr>
          </a:p>
          <a:p>
            <a:r>
              <a:rPr lang="en-US" sz="1200" b="0" err="1">
                <a:solidFill>
                  <a:srgbClr val="4EC9B0"/>
                </a:solidFill>
                <a:effectLst/>
                <a:latin typeface="Menlo" panose="020B0609030804020204" pitchFamily="49" charset="0"/>
              </a:rPr>
              <a:t>BaseSimpleCPU</a:t>
            </a:r>
            <a:r>
              <a:rPr lang="en-US" sz="1200" b="0">
                <a:solidFill>
                  <a:srgbClr val="D4D4D4"/>
                </a:solidFill>
                <a:effectLst/>
                <a:latin typeface="Menlo" panose="020B0609030804020204" pitchFamily="49" charset="0"/>
              </a:rPr>
              <a:t>::</a:t>
            </a:r>
            <a:r>
              <a:rPr lang="en-US" sz="1200" b="0" err="1">
                <a:solidFill>
                  <a:srgbClr val="DCDCAA"/>
                </a:solidFill>
                <a:effectLst/>
                <a:latin typeface="Menlo" panose="020B0609030804020204" pitchFamily="49" charset="0"/>
              </a:rPr>
              <a:t>regStats</a:t>
            </a:r>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a:t>
            </a:r>
          </a:p>
          <a:p>
            <a:pPr lvl="1"/>
            <a:r>
              <a:rPr lang="en-US" sz="1200" b="0">
                <a:solidFill>
                  <a:srgbClr val="C586C0"/>
                </a:solidFill>
                <a:effectLst/>
                <a:latin typeface="Menlo" panose="020B0609030804020204" pitchFamily="49" charset="0"/>
              </a:rPr>
              <a:t>using</a:t>
            </a:r>
            <a:r>
              <a:rPr lang="en-US" sz="1200" b="0">
                <a:solidFill>
                  <a:srgbClr val="D4D4D4"/>
                </a:solidFill>
                <a:effectLst/>
                <a:latin typeface="Menlo" panose="020B0609030804020204" pitchFamily="49" charset="0"/>
              </a:rPr>
              <a:t> </a:t>
            </a:r>
            <a:r>
              <a:rPr lang="en-US" sz="1200" b="0">
                <a:solidFill>
                  <a:srgbClr val="569CD6"/>
                </a:solidFill>
                <a:effectLst/>
                <a:latin typeface="Menlo" panose="020B0609030804020204" pitchFamily="49" charset="0"/>
              </a:rPr>
              <a:t>namespace</a:t>
            </a:r>
            <a:r>
              <a:rPr lang="en-US" sz="1200" b="0">
                <a:solidFill>
                  <a:srgbClr val="D4D4D4"/>
                </a:solidFill>
                <a:effectLst/>
                <a:latin typeface="Menlo" panose="020B0609030804020204" pitchFamily="49" charset="0"/>
              </a:rPr>
              <a:t> </a:t>
            </a:r>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a:t>
            </a:r>
            <a:br>
              <a:rPr lang="en-US" sz="1200" b="0">
                <a:solidFill>
                  <a:srgbClr val="D4D4D4"/>
                </a:solidFill>
                <a:effectLst/>
                <a:latin typeface="Menlo" panose="020B0609030804020204" pitchFamily="49" charset="0"/>
              </a:rPr>
            </a:br>
            <a:r>
              <a:rPr lang="en-US" sz="1200" b="0" err="1">
                <a:solidFill>
                  <a:srgbClr val="4EC9B0"/>
                </a:solidFill>
                <a:effectLst/>
                <a:latin typeface="Menlo" panose="020B0609030804020204" pitchFamily="49" charset="0"/>
              </a:rPr>
              <a:t>BaseCPU</a:t>
            </a:r>
            <a:r>
              <a:rPr lang="en-US" sz="1200" b="0">
                <a:solidFill>
                  <a:srgbClr val="D4D4D4"/>
                </a:solidFill>
                <a:effectLst/>
                <a:latin typeface="Menlo" panose="020B0609030804020204" pitchFamily="49" charset="0"/>
              </a:rPr>
              <a:t>::</a:t>
            </a:r>
            <a:r>
              <a:rPr lang="en-US" sz="1200" b="0" err="1">
                <a:solidFill>
                  <a:srgbClr val="DCDCAA"/>
                </a:solidFill>
                <a:effectLst/>
                <a:latin typeface="Menlo" panose="020B0609030804020204" pitchFamily="49" charset="0"/>
              </a:rPr>
              <a:t>regStats</a:t>
            </a:r>
            <a:r>
              <a:rPr lang="en-US" sz="1200" b="0">
                <a:solidFill>
                  <a:srgbClr val="D4D4D4"/>
                </a:solidFill>
                <a:effectLst/>
                <a:latin typeface="Menlo" panose="020B0609030804020204" pitchFamily="49" charset="0"/>
              </a:rPr>
              <a:t>();</a:t>
            </a:r>
          </a:p>
          <a:p>
            <a:pPr lvl="1"/>
            <a:br>
              <a:rPr lang="en-US" sz="1200" b="0">
                <a:solidFill>
                  <a:srgbClr val="D4D4D4"/>
                </a:solidFill>
                <a:effectLst/>
                <a:latin typeface="Menlo" panose="020B0609030804020204" pitchFamily="49" charset="0"/>
              </a:rPr>
            </a:br>
            <a:r>
              <a:rPr lang="en-US" sz="1200" b="0">
                <a:solidFill>
                  <a:srgbClr val="C586C0"/>
                </a:solidFill>
                <a:effectLst/>
                <a:latin typeface="Menlo" panose="020B0609030804020204" pitchFamily="49" charset="0"/>
              </a:rPr>
              <a:t>for</a:t>
            </a:r>
            <a:r>
              <a:rPr lang="en-US" sz="1200" b="0">
                <a:solidFill>
                  <a:srgbClr val="D4D4D4"/>
                </a:solidFill>
                <a:effectLst/>
                <a:latin typeface="Menlo" panose="020B0609030804020204" pitchFamily="49" charset="0"/>
              </a:rPr>
              <a:t> (</a:t>
            </a:r>
            <a:r>
              <a:rPr lang="en-US" sz="1200" b="0" err="1">
                <a:solidFill>
                  <a:srgbClr val="D4D4D4"/>
                </a:solidFill>
                <a:effectLst/>
                <a:latin typeface="Menlo" panose="020B0609030804020204" pitchFamily="49" charset="0"/>
              </a:rPr>
              <a:t>ThreadID</a:t>
            </a:r>
            <a:r>
              <a:rPr lang="en-US" sz="1200" b="0">
                <a:solidFill>
                  <a:srgbClr val="D4D4D4"/>
                </a:solidFill>
                <a:effectLst/>
                <a:latin typeface="Menlo" panose="020B0609030804020204" pitchFamily="49" charset="0"/>
              </a:rPr>
              <a:t> </a:t>
            </a:r>
            <a:r>
              <a:rPr lang="en-US" sz="1200" b="0" err="1">
                <a:solidFill>
                  <a:srgbClr val="D4D4D4"/>
                </a:solidFill>
                <a:effectLst/>
                <a:latin typeface="Menlo" panose="020B0609030804020204" pitchFamily="49" charset="0"/>
              </a:rPr>
              <a:t>tid</a:t>
            </a:r>
            <a:r>
              <a:rPr lang="en-US" sz="1200" b="0">
                <a:solidFill>
                  <a:srgbClr val="D4D4D4"/>
                </a:solidFill>
                <a:effectLst/>
                <a:latin typeface="Menlo" panose="020B0609030804020204" pitchFamily="49" charset="0"/>
              </a:rPr>
              <a:t> = </a:t>
            </a:r>
            <a:r>
              <a:rPr lang="en-US" sz="1200" b="0">
                <a:solidFill>
                  <a:srgbClr val="B5CEA8"/>
                </a:solidFill>
                <a:effectLst/>
                <a:latin typeface="Menlo" panose="020B0609030804020204" pitchFamily="49" charset="0"/>
              </a:rPr>
              <a:t>0</a:t>
            </a:r>
            <a:r>
              <a:rPr lang="en-US" sz="1200" b="0">
                <a:solidFill>
                  <a:srgbClr val="D4D4D4"/>
                </a:solidFill>
                <a:effectLst/>
                <a:latin typeface="Menlo" panose="020B0609030804020204" pitchFamily="49" charset="0"/>
              </a:rPr>
              <a:t>; </a:t>
            </a:r>
            <a:r>
              <a:rPr lang="en-US" sz="1200" b="0" err="1">
                <a:solidFill>
                  <a:srgbClr val="D4D4D4"/>
                </a:solidFill>
                <a:effectLst/>
                <a:latin typeface="Menlo" panose="020B0609030804020204" pitchFamily="49" charset="0"/>
              </a:rPr>
              <a:t>tid</a:t>
            </a:r>
            <a:r>
              <a:rPr lang="en-US" sz="1200" b="0">
                <a:solidFill>
                  <a:srgbClr val="D4D4D4"/>
                </a:solidFill>
                <a:effectLst/>
                <a:latin typeface="Menlo" panose="020B0609030804020204" pitchFamily="49" charset="0"/>
              </a:rPr>
              <a:t> &lt; </a:t>
            </a:r>
            <a:r>
              <a:rPr lang="en-US" sz="1200" b="0" err="1">
                <a:solidFill>
                  <a:srgbClr val="D4D4D4"/>
                </a:solidFill>
                <a:effectLst/>
                <a:latin typeface="Menlo" panose="020B0609030804020204" pitchFamily="49" charset="0"/>
              </a:rPr>
              <a:t>numThreads</a:t>
            </a:r>
            <a:r>
              <a:rPr lang="en-US" sz="1200" b="0">
                <a:solidFill>
                  <a:srgbClr val="D4D4D4"/>
                </a:solidFill>
                <a:effectLst/>
                <a:latin typeface="Menlo" panose="020B0609030804020204" pitchFamily="49" charset="0"/>
              </a:rPr>
              <a:t>; </a:t>
            </a:r>
            <a:r>
              <a:rPr lang="en-US" sz="1200" b="0" err="1">
                <a:solidFill>
                  <a:srgbClr val="D4D4D4"/>
                </a:solidFill>
                <a:effectLst/>
                <a:latin typeface="Menlo" panose="020B0609030804020204" pitchFamily="49" charset="0"/>
              </a:rPr>
              <a:t>tid</a:t>
            </a:r>
            <a:r>
              <a:rPr lang="en-US" sz="1200" b="0">
                <a:solidFill>
                  <a:srgbClr val="D4D4D4"/>
                </a:solidFill>
                <a:effectLst/>
                <a:latin typeface="Menlo" panose="020B0609030804020204" pitchFamily="49" charset="0"/>
              </a:rPr>
              <a:t>++) {</a:t>
            </a:r>
          </a:p>
          <a:p>
            <a:pPr lvl="1"/>
            <a:r>
              <a:rPr lang="en-US" sz="1200">
                <a:solidFill>
                  <a:srgbClr val="D4D4D4"/>
                </a:solidFill>
                <a:latin typeface="Menlo" panose="020B0609030804020204" pitchFamily="49" charset="0"/>
              </a:rPr>
              <a:t>	. . . . .</a:t>
            </a:r>
            <a:endParaRPr lang="en-US" sz="1200" b="0">
              <a:solidFill>
                <a:srgbClr val="D4D4D4"/>
              </a:solidFill>
              <a:effectLst/>
              <a:latin typeface="Menlo" panose="020B0609030804020204" pitchFamily="49" charset="0"/>
            </a:endParaRPr>
          </a:p>
          <a:p>
            <a:pPr lvl="2"/>
            <a:r>
              <a:rPr lang="en-US" sz="1200" b="0">
                <a:solidFill>
                  <a:srgbClr val="6A9955"/>
                </a:solidFill>
                <a:effectLst/>
                <a:latin typeface="Menlo" panose="020B0609030804020204" pitchFamily="49" charset="0"/>
              </a:rPr>
              <a:t>// Implement BranchMispredPercent</a:t>
            </a:r>
            <a:endParaRPr lang="en-US" sz="1200" b="0">
              <a:solidFill>
                <a:srgbClr val="D4D4D4"/>
              </a:solidFill>
              <a:effectLst/>
              <a:latin typeface="Menlo" panose="020B0609030804020204" pitchFamily="49" charset="0"/>
            </a:endParaRPr>
          </a:p>
          <a:p>
            <a:pPr lvl="2"/>
            <a:r>
              <a:rPr lang="en-US" sz="1200" b="0" err="1">
                <a:solidFill>
                  <a:srgbClr val="9CDCFE"/>
                </a:solidFill>
                <a:effectLst/>
                <a:latin typeface="Menlo" panose="020B0609030804020204" pitchFamily="49" charset="0"/>
              </a:rPr>
              <a:t>t_info</a:t>
            </a:r>
            <a:r>
              <a:rPr lang="en-US" sz="1200" b="0" err="1">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BranchMispredPercent</a:t>
            </a:r>
            <a:endParaRPr lang="en-US" sz="1200" b="0">
              <a:solidFill>
                <a:srgbClr val="D4D4D4"/>
              </a:solidFill>
              <a:effectLst/>
              <a:latin typeface="Menlo" panose="020B0609030804020204" pitchFamily="49" charset="0"/>
            </a:endParaRPr>
          </a:p>
          <a:p>
            <a:pPr lvl="3"/>
            <a:r>
              <a:rPr lang="en-US" sz="1200" b="0">
                <a:solidFill>
                  <a:srgbClr val="D4D4D4"/>
                </a:solidFill>
                <a:effectLst/>
                <a:latin typeface="Menlo" panose="020B0609030804020204" pitchFamily="49" charset="0"/>
              </a:rPr>
              <a:t>.</a:t>
            </a:r>
            <a:r>
              <a:rPr lang="en-US" sz="1200" b="0">
                <a:solidFill>
                  <a:srgbClr val="DCDCAA"/>
                </a:solidFill>
                <a:effectLst/>
                <a:latin typeface="Menlo" panose="020B0609030804020204" pitchFamily="49" charset="0"/>
              </a:rPr>
              <a:t>name</a:t>
            </a:r>
            <a:r>
              <a:rPr lang="en-US" sz="1200" b="0">
                <a:solidFill>
                  <a:srgbClr val="D4D4D4"/>
                </a:solidFill>
                <a:effectLst/>
                <a:latin typeface="Menlo" panose="020B0609030804020204" pitchFamily="49" charset="0"/>
              </a:rPr>
              <a:t>(</a:t>
            </a:r>
            <a:r>
              <a:rPr lang="en-US" sz="1200" b="0" err="1">
                <a:solidFill>
                  <a:srgbClr val="D4D4D4"/>
                </a:solidFill>
                <a:effectLst/>
                <a:latin typeface="Menlo" panose="020B0609030804020204" pitchFamily="49" charset="0"/>
              </a:rPr>
              <a:t>thread_str</a:t>
            </a:r>
            <a:r>
              <a:rPr lang="en-US" sz="1200" b="0">
                <a:solidFill>
                  <a:srgbClr val="D4D4D4"/>
                </a:solidFill>
                <a:effectLst/>
                <a:latin typeface="Menlo" panose="020B0609030804020204" pitchFamily="49" charset="0"/>
              </a:rPr>
              <a:t> + </a:t>
            </a:r>
            <a:r>
              <a:rPr lang="en-US" sz="1200" b="0">
                <a:solidFill>
                  <a:srgbClr val="CE9178"/>
                </a:solidFill>
                <a:effectLst/>
                <a:latin typeface="Menlo" panose="020B0609030804020204" pitchFamily="49" charset="0"/>
              </a:rPr>
              <a:t>".BranchMispredPercent"</a:t>
            </a:r>
            <a:r>
              <a:rPr lang="en-US" sz="1200" b="0">
                <a:solidFill>
                  <a:srgbClr val="D4D4D4"/>
                </a:solidFill>
                <a:effectLst/>
                <a:latin typeface="Menlo" panose="020B0609030804020204" pitchFamily="49" charset="0"/>
              </a:rPr>
              <a:t>)</a:t>
            </a:r>
          </a:p>
          <a:p>
            <a:pPr lvl="3"/>
            <a:r>
              <a:rPr lang="en-US" sz="1200" b="0">
                <a:solidFill>
                  <a:srgbClr val="D4D4D4"/>
                </a:solidFill>
                <a:effectLst/>
                <a:latin typeface="Menlo" panose="020B0609030804020204" pitchFamily="49" charset="0"/>
              </a:rPr>
              <a:t>.</a:t>
            </a:r>
            <a:r>
              <a:rPr lang="en-US" sz="1200" b="0">
                <a:solidFill>
                  <a:srgbClr val="DCDCAA"/>
                </a:solidFill>
                <a:effectLst/>
                <a:latin typeface="Menlo" panose="020B0609030804020204" pitchFamily="49" charset="0"/>
              </a:rPr>
              <a:t>desc</a:t>
            </a:r>
            <a:r>
              <a:rPr lang="en-US" sz="1200" b="0">
                <a:solidFill>
                  <a:srgbClr val="D4D4D4"/>
                </a:solidFill>
                <a:effectLst/>
                <a:latin typeface="Menlo" panose="020B0609030804020204" pitchFamily="49" charset="0"/>
              </a:rPr>
              <a:t>(</a:t>
            </a:r>
            <a:r>
              <a:rPr lang="en-US" sz="1200" b="0">
                <a:solidFill>
                  <a:srgbClr val="CE9178"/>
                </a:solidFill>
                <a:effectLst/>
                <a:latin typeface="Menlo" panose="020B0609030804020204" pitchFamily="49" charset="0"/>
              </a:rPr>
              <a:t>"Percentage of Branch Mis-Predicts"</a:t>
            </a:r>
            <a:r>
              <a:rPr lang="en-US" sz="1200" b="0">
                <a:solidFill>
                  <a:srgbClr val="D4D4D4"/>
                </a:solidFill>
                <a:effectLst/>
                <a:latin typeface="Menlo" panose="020B0609030804020204" pitchFamily="49" charset="0"/>
              </a:rPr>
              <a:t>)</a:t>
            </a:r>
          </a:p>
          <a:p>
            <a:pPr lvl="3"/>
            <a:r>
              <a:rPr lang="en-US" sz="1200" b="0">
                <a:solidFill>
                  <a:srgbClr val="D4D4D4"/>
                </a:solidFill>
                <a:effectLst/>
                <a:latin typeface="Menlo" panose="020B0609030804020204" pitchFamily="49" charset="0"/>
              </a:rPr>
              <a:t>.</a:t>
            </a:r>
            <a:r>
              <a:rPr lang="en-US" sz="1200" b="0" err="1">
                <a:solidFill>
                  <a:srgbClr val="DCDCAA"/>
                </a:solidFill>
                <a:effectLst/>
                <a:latin typeface="Menlo" panose="020B0609030804020204" pitchFamily="49" charset="0"/>
              </a:rPr>
              <a:t>prereq</a:t>
            </a:r>
            <a:r>
              <a:rPr lang="en-US" sz="1200" b="0">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t_info</a:t>
            </a:r>
            <a:r>
              <a:rPr lang="en-US" sz="1200" b="0" err="1">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BranchMispredPercent</a:t>
            </a:r>
            <a:r>
              <a:rPr lang="en-US" sz="1200" b="0">
                <a:solidFill>
                  <a:srgbClr val="D4D4D4"/>
                </a:solidFill>
                <a:effectLst/>
                <a:latin typeface="Menlo" panose="020B0609030804020204" pitchFamily="49" charset="0"/>
              </a:rPr>
              <a:t>);</a:t>
            </a:r>
          </a:p>
          <a:p>
            <a:pPr lvl="2"/>
            <a:r>
              <a:rPr lang="en-US" sz="1200" b="0" err="1">
                <a:solidFill>
                  <a:srgbClr val="9CDCFE"/>
                </a:solidFill>
                <a:effectLst/>
                <a:latin typeface="Menlo" panose="020B0609030804020204" pitchFamily="49" charset="0"/>
              </a:rPr>
              <a:t>t_info</a:t>
            </a:r>
            <a:r>
              <a:rPr lang="en-US" sz="1200" b="0" err="1">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BranchMispredPercent</a:t>
            </a:r>
            <a:r>
              <a:rPr lang="en-US" sz="1200" b="0">
                <a:solidFill>
                  <a:srgbClr val="D4D4D4"/>
                </a:solidFill>
                <a:effectLst/>
                <a:latin typeface="Menlo" panose="020B0609030804020204" pitchFamily="49" charset="0"/>
              </a:rPr>
              <a:t> = </a:t>
            </a:r>
          </a:p>
          <a:p>
            <a:pPr lvl="3"/>
            <a:r>
              <a:rPr lang="en-US" sz="1200" b="0">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t_info</a:t>
            </a:r>
            <a:r>
              <a:rPr lang="en-US" sz="1200" b="0" err="1">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numBranchMispred</a:t>
            </a:r>
            <a:r>
              <a:rPr lang="en-US" sz="1200" b="0">
                <a:solidFill>
                  <a:srgbClr val="D4D4D4"/>
                </a:solidFill>
                <a:effectLst/>
                <a:latin typeface="Menlo" panose="020B0609030804020204" pitchFamily="49" charset="0"/>
              </a:rPr>
              <a:t> / </a:t>
            </a:r>
            <a:r>
              <a:rPr lang="en-US" sz="1200" b="0" err="1">
                <a:solidFill>
                  <a:srgbClr val="9CDCFE"/>
                </a:solidFill>
                <a:effectLst/>
                <a:latin typeface="Menlo" panose="020B0609030804020204" pitchFamily="49" charset="0"/>
              </a:rPr>
              <a:t>t_info</a:t>
            </a:r>
            <a:r>
              <a:rPr lang="en-US" sz="1200" b="0" err="1">
                <a:solidFill>
                  <a:srgbClr val="D4D4D4"/>
                </a:solidFill>
                <a:effectLst/>
                <a:latin typeface="Menlo" panose="020B0609030804020204" pitchFamily="49" charset="0"/>
              </a:rPr>
              <a:t>.</a:t>
            </a:r>
            <a:r>
              <a:rPr lang="en-US" sz="1200" b="0" err="1">
                <a:solidFill>
                  <a:srgbClr val="9CDCFE"/>
                </a:solidFill>
                <a:effectLst/>
                <a:latin typeface="Menlo" panose="020B0609030804020204" pitchFamily="49" charset="0"/>
              </a:rPr>
              <a:t>numBranches</a:t>
            </a:r>
            <a:r>
              <a:rPr lang="en-US" sz="1200" b="0">
                <a:solidFill>
                  <a:srgbClr val="D4D4D4"/>
                </a:solidFill>
                <a:effectLst/>
                <a:latin typeface="Menlo" panose="020B0609030804020204" pitchFamily="49" charset="0"/>
              </a:rPr>
              <a:t>)*</a:t>
            </a:r>
            <a:r>
              <a:rPr lang="en-US" sz="1200" b="0">
                <a:solidFill>
                  <a:srgbClr val="B5CEA8"/>
                </a:solidFill>
                <a:effectLst/>
                <a:latin typeface="Menlo" panose="020B0609030804020204" pitchFamily="49" charset="0"/>
              </a:rPr>
              <a:t>100</a:t>
            </a:r>
            <a:r>
              <a:rPr lang="en-US" sz="1200" b="0">
                <a:solidFill>
                  <a:srgbClr val="D4D4D4"/>
                </a:solidFill>
                <a:effectLst/>
                <a:latin typeface="Menlo" panose="020B0609030804020204" pitchFamily="49" charset="0"/>
              </a:rPr>
              <a:t>;</a:t>
            </a:r>
          </a:p>
          <a:p>
            <a:pPr lvl="2"/>
            <a:r>
              <a:rPr lang="en-US" sz="1200" b="0">
                <a:solidFill>
                  <a:srgbClr val="6A9955"/>
                </a:solidFill>
                <a:effectLst/>
                <a:latin typeface="Menlo" panose="020B0609030804020204" pitchFamily="49" charset="0"/>
              </a:rPr>
              <a:t>// Implement BranchMispredPercent</a:t>
            </a:r>
            <a:endParaRPr lang="en-US" sz="1200" b="0">
              <a:solidFill>
                <a:srgbClr val="D4D4D4"/>
              </a:solidFill>
              <a:effectLst/>
              <a:latin typeface="Menlo" panose="020B0609030804020204" pitchFamily="49" charset="0"/>
            </a:endParaRPr>
          </a:p>
          <a:p>
            <a:pPr lvl="1"/>
            <a:r>
              <a:rPr lang="en-US" sz="1200" b="0">
                <a:solidFill>
                  <a:srgbClr val="D4D4D4"/>
                </a:solidFill>
                <a:effectLst/>
                <a:latin typeface="Menlo" panose="020B0609030804020204" pitchFamily="49" charset="0"/>
              </a:rPr>
              <a:t>}</a:t>
            </a:r>
          </a:p>
          <a:p>
            <a:r>
              <a:rPr lang="en-US" sz="1200" b="0">
                <a:solidFill>
                  <a:srgbClr val="D4D4D4"/>
                </a:solidFill>
                <a:effectLst/>
                <a:latin typeface="Menlo" panose="020B0609030804020204" pitchFamily="49" charset="0"/>
              </a:rPr>
              <a:t>}</a:t>
            </a:r>
          </a:p>
        </p:txBody>
      </p:sp>
      <p:sp>
        <p:nvSpPr>
          <p:cNvPr id="65" name="TextBox 64">
            <a:extLst>
              <a:ext uri="{FF2B5EF4-FFF2-40B4-BE49-F238E27FC236}">
                <a16:creationId xmlns:a16="http://schemas.microsoft.com/office/drawing/2014/main" id="{C17A7A2E-C248-C281-1255-BF0967359E30}"/>
              </a:ext>
            </a:extLst>
          </p:cNvPr>
          <p:cNvSpPr txBox="1"/>
          <p:nvPr/>
        </p:nvSpPr>
        <p:spPr>
          <a:xfrm>
            <a:off x="1812992" y="1832957"/>
            <a:ext cx="3523337"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Implement BranchMispredPercent</a:t>
            </a:r>
          </a:p>
        </p:txBody>
      </p:sp>
      <p:cxnSp>
        <p:nvCxnSpPr>
          <p:cNvPr id="77" name="Straight Connector 76">
            <a:extLst>
              <a:ext uri="{FF2B5EF4-FFF2-40B4-BE49-F238E27FC236}">
                <a16:creationId xmlns:a16="http://schemas.microsoft.com/office/drawing/2014/main" id="{7D221A97-5C98-A0BB-007A-85A63503C9E2}"/>
              </a:ext>
            </a:extLst>
          </p:cNvPr>
          <p:cNvCxnSpPr>
            <a:cxnSpLocks/>
          </p:cNvCxnSpPr>
          <p:nvPr/>
        </p:nvCxnSpPr>
        <p:spPr>
          <a:xfrm>
            <a:off x="1110734" y="1491102"/>
            <a:ext cx="5611" cy="5011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877A68-201B-CAD0-60F1-9E8E0EEE08FA}"/>
              </a:ext>
            </a:extLst>
          </p:cNvPr>
          <p:cNvCxnSpPr>
            <a:cxnSpLocks/>
          </p:cNvCxnSpPr>
          <p:nvPr/>
        </p:nvCxnSpPr>
        <p:spPr>
          <a:xfrm>
            <a:off x="1113539" y="2547257"/>
            <a:ext cx="0" cy="355329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Graphic 2" descr="Badge 5 with solid fill">
            <a:extLst>
              <a:ext uri="{FF2B5EF4-FFF2-40B4-BE49-F238E27FC236}">
                <a16:creationId xmlns:a16="http://schemas.microsoft.com/office/drawing/2014/main" id="{587B9EFB-F5DC-C312-F91C-0949E2ADA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339" y="684305"/>
            <a:ext cx="914400" cy="914400"/>
          </a:xfrm>
          <a:prstGeom prst="rect">
            <a:avLst/>
          </a:prstGeom>
        </p:spPr>
      </p:pic>
      <p:pic>
        <p:nvPicPr>
          <p:cNvPr id="7" name="Graphic 6" descr="Badge 6 with solid fill">
            <a:extLst>
              <a:ext uri="{FF2B5EF4-FFF2-40B4-BE49-F238E27FC236}">
                <a16:creationId xmlns:a16="http://schemas.microsoft.com/office/drawing/2014/main" id="{467E6BF8-569E-947A-29C7-99155828B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339" y="1775771"/>
            <a:ext cx="914400" cy="914400"/>
          </a:xfrm>
          <a:prstGeom prst="rect">
            <a:avLst/>
          </a:prstGeom>
        </p:spPr>
      </p:pic>
    </p:spTree>
    <p:extLst>
      <p:ext uri="{BB962C8B-B14F-4D97-AF65-F5344CB8AC3E}">
        <p14:creationId xmlns:p14="http://schemas.microsoft.com/office/powerpoint/2010/main" val="71605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8FB12C-F30B-1A7D-B46E-D9C321623A1A}"/>
              </a:ext>
            </a:extLst>
          </p:cNvPr>
          <p:cNvSpPr txBox="1"/>
          <p:nvPr/>
        </p:nvSpPr>
        <p:spPr>
          <a:xfrm>
            <a:off x="2968574" y="982089"/>
            <a:ext cx="4036554" cy="245005"/>
          </a:xfrm>
          <a:prstGeom prst="roundRect">
            <a:avLst>
              <a:gd name="adj" fmla="val 29868"/>
            </a:avLst>
          </a:prstGeom>
          <a:solidFill>
            <a:schemeClr val="tx1">
              <a:lumMod val="65000"/>
              <a:lumOff val="35000"/>
            </a:schemeClr>
          </a:solidFill>
          <a:ln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pPr>
              <a:lnSpc>
                <a:spcPct val="120000"/>
              </a:lnSpc>
            </a:pP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$gem5/$Gem5/</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src</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cpu</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/simple/</a:t>
            </a:r>
            <a:r>
              <a:rPr lang="en-US" sz="1200" err="1">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exec_context.hh</a:t>
            </a:r>
            <a:r>
              <a:rPr lang="en-US" sz="1200">
                <a:solidFill>
                  <a:schemeClr val="tx2">
                    <a:lumMod val="20000"/>
                    <a:lumOff val="80000"/>
                  </a:schemeClr>
                </a:solidFill>
                <a:latin typeface="Menlo" panose="020B0609030804020204" pitchFamily="49" charset="0"/>
                <a:ea typeface="Menlo" panose="020B0609030804020204" pitchFamily="49" charset="0"/>
                <a:cs typeface="Menlo" panose="020B0609030804020204" pitchFamily="49" charset="0"/>
              </a:rPr>
              <a:t> </a:t>
            </a:r>
          </a:p>
        </p:txBody>
      </p:sp>
      <p:sp>
        <p:nvSpPr>
          <p:cNvPr id="59" name="TextBox 58">
            <a:extLst>
              <a:ext uri="{FF2B5EF4-FFF2-40B4-BE49-F238E27FC236}">
                <a16:creationId xmlns:a16="http://schemas.microsoft.com/office/drawing/2014/main" id="{42192305-99AE-626E-8E36-20A66D12E0F4}"/>
              </a:ext>
            </a:extLst>
          </p:cNvPr>
          <p:cNvSpPr txBox="1"/>
          <p:nvPr/>
        </p:nvSpPr>
        <p:spPr>
          <a:xfrm>
            <a:off x="1812992" y="945318"/>
            <a:ext cx="942566" cy="318549"/>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Go to file</a:t>
            </a:r>
          </a:p>
        </p:txBody>
      </p:sp>
      <p:sp>
        <p:nvSpPr>
          <p:cNvPr id="64" name="TextBox 63">
            <a:extLst>
              <a:ext uri="{FF2B5EF4-FFF2-40B4-BE49-F238E27FC236}">
                <a16:creationId xmlns:a16="http://schemas.microsoft.com/office/drawing/2014/main" id="{8A891863-8825-F213-8465-DE1597360843}"/>
              </a:ext>
            </a:extLst>
          </p:cNvPr>
          <p:cNvSpPr txBox="1"/>
          <p:nvPr/>
        </p:nvSpPr>
        <p:spPr>
          <a:xfrm>
            <a:off x="1812992" y="2767312"/>
            <a:ext cx="5842882" cy="1864519"/>
          </a:xfrm>
          <a:prstGeom prst="roundRect">
            <a:avLst>
              <a:gd name="adj" fmla="val 2222"/>
            </a:avLst>
          </a:prstGeom>
          <a:solidFill>
            <a:schemeClr val="tx2"/>
          </a:solidFill>
        </p:spPr>
        <p:txBody>
          <a:bodyPr wrap="square" lIns="91440" tIns="91440" rIns="91440" bIns="91440">
            <a:spAutoFit/>
          </a:bodyPr>
          <a:lstStyle/>
          <a:p>
            <a:r>
              <a:rPr lang="en-US" sz="1200" b="0">
                <a:solidFill>
                  <a:srgbClr val="569CD6"/>
                </a:solidFill>
                <a:effectLst/>
                <a:latin typeface="Menlo" panose="020B0609030804020204" pitchFamily="49" charset="0"/>
              </a:rPr>
              <a:t>class</a:t>
            </a:r>
            <a:r>
              <a:rPr lang="en-US" sz="1200" b="0">
                <a:solidFill>
                  <a:srgbClr val="D4D4D4"/>
                </a:solidFill>
                <a:effectLst/>
                <a:latin typeface="Menlo" panose="020B0609030804020204" pitchFamily="49" charset="0"/>
              </a:rPr>
              <a:t> </a:t>
            </a:r>
            <a:r>
              <a:rPr lang="en-US" sz="1200" b="0" err="1">
                <a:solidFill>
                  <a:srgbClr val="4EC9B0"/>
                </a:solidFill>
                <a:effectLst/>
                <a:latin typeface="Menlo" panose="020B0609030804020204" pitchFamily="49" charset="0"/>
              </a:rPr>
              <a:t>SimpleExecContext</a:t>
            </a:r>
            <a:r>
              <a:rPr lang="en-US" sz="1200" b="0">
                <a:solidFill>
                  <a:srgbClr val="D4D4D4"/>
                </a:solidFill>
                <a:effectLst/>
                <a:latin typeface="Menlo" panose="020B0609030804020204" pitchFamily="49" charset="0"/>
              </a:rPr>
              <a:t> : </a:t>
            </a:r>
            <a:r>
              <a:rPr lang="en-US" sz="1200" b="0">
                <a:solidFill>
                  <a:srgbClr val="569CD6"/>
                </a:solidFill>
                <a:effectLst/>
                <a:latin typeface="Menlo" panose="020B0609030804020204" pitchFamily="49" charset="0"/>
              </a:rPr>
              <a:t>public</a:t>
            </a:r>
            <a:r>
              <a:rPr lang="en-US" sz="1200" b="0">
                <a:solidFill>
                  <a:srgbClr val="D4D4D4"/>
                </a:solidFill>
                <a:effectLst/>
                <a:latin typeface="Menlo" panose="020B0609030804020204" pitchFamily="49" charset="0"/>
              </a:rPr>
              <a:t> </a:t>
            </a:r>
            <a:r>
              <a:rPr lang="en-US" sz="1200" b="0" err="1">
                <a:solidFill>
                  <a:srgbClr val="4EC9B0"/>
                </a:solidFill>
                <a:effectLst/>
                <a:latin typeface="Menlo" panose="020B0609030804020204" pitchFamily="49" charset="0"/>
              </a:rPr>
              <a:t>ExecContext</a:t>
            </a:r>
            <a:r>
              <a:rPr lang="en-US" sz="1200" b="0">
                <a:solidFill>
                  <a:srgbClr val="D4D4D4"/>
                </a:solidFill>
                <a:effectLst/>
                <a:latin typeface="Menlo" panose="020B0609030804020204" pitchFamily="49" charset="0"/>
              </a:rPr>
              <a:t> {</a:t>
            </a:r>
          </a:p>
          <a:p>
            <a:pPr lvl="1"/>
            <a:br>
              <a:rPr lang="en-US" sz="1200" b="0">
                <a:solidFill>
                  <a:srgbClr val="D4D4D4"/>
                </a:solidFill>
                <a:effectLst/>
                <a:latin typeface="Menlo" panose="020B0609030804020204" pitchFamily="49" charset="0"/>
              </a:rPr>
            </a:br>
            <a:r>
              <a:rPr lang="en-US" sz="1200" b="0">
                <a:solidFill>
                  <a:srgbClr val="569CD6"/>
                </a:solidFill>
                <a:effectLst/>
                <a:latin typeface="Menlo" panose="020B0609030804020204" pitchFamily="49" charset="0"/>
              </a:rPr>
              <a:t>public:</a:t>
            </a:r>
            <a:endParaRPr lang="en-US" sz="1200" b="0">
              <a:solidFill>
                <a:srgbClr val="D4D4D4"/>
              </a:solidFill>
              <a:effectLst/>
              <a:latin typeface="Menlo" panose="020B0609030804020204" pitchFamily="49" charset="0"/>
            </a:endParaRPr>
          </a:p>
          <a:p>
            <a:r>
              <a:rPr lang="en-US" sz="1200" b="0">
                <a:solidFill>
                  <a:srgbClr val="D4D4D4"/>
                </a:solidFill>
                <a:effectLst/>
                <a:latin typeface="Menlo" panose="020B0609030804020204" pitchFamily="49" charset="0"/>
              </a:rPr>
              <a:t>	. . . . . . . . . . . . </a:t>
            </a:r>
          </a:p>
          <a:p>
            <a:pPr lvl="2"/>
            <a:r>
              <a:rPr lang="en-US" sz="1200" b="0">
                <a:solidFill>
                  <a:srgbClr val="6A9955"/>
                </a:solidFill>
                <a:effectLst/>
                <a:latin typeface="Menlo" panose="020B0609030804020204" pitchFamily="49" charset="0"/>
              </a:rPr>
              <a:t>// Modify</a:t>
            </a:r>
            <a:endParaRPr lang="en-US" sz="1200" b="0">
              <a:solidFill>
                <a:srgbClr val="D4D4D4"/>
              </a:solidFill>
              <a:effectLst/>
              <a:latin typeface="Menlo" panose="020B0609030804020204" pitchFamily="49" charset="0"/>
            </a:endParaRPr>
          </a:p>
          <a:p>
            <a:pPr lvl="2"/>
            <a:r>
              <a:rPr lang="en-US" sz="1200" b="0">
                <a:solidFill>
                  <a:srgbClr val="4EC9B0"/>
                </a:solidFill>
                <a:effectLst/>
                <a:latin typeface="Menlo" panose="020B0609030804020204" pitchFamily="49" charset="0"/>
              </a:rPr>
              <a:t>Stats</a:t>
            </a:r>
            <a:r>
              <a:rPr lang="en-US" sz="1200" b="0">
                <a:solidFill>
                  <a:srgbClr val="D4D4D4"/>
                </a:solidFill>
                <a:effectLst/>
                <a:latin typeface="Menlo" panose="020B0609030804020204" pitchFamily="49" charset="0"/>
              </a:rPr>
              <a:t>::Formula BranchMispredPercent;</a:t>
            </a:r>
          </a:p>
          <a:p>
            <a:pPr lvl="2"/>
            <a:r>
              <a:rPr lang="en-US" sz="1200">
                <a:solidFill>
                  <a:srgbClr val="D4D4D4"/>
                </a:solidFill>
                <a:latin typeface="Menlo" panose="020B0609030804020204" pitchFamily="49" charset="0"/>
              </a:rPr>
              <a:t>. . . . . . . . . . . .</a:t>
            </a:r>
            <a:endParaRPr lang="en-US" sz="1200" b="0">
              <a:solidFill>
                <a:srgbClr val="D4D4D4"/>
              </a:solidFill>
              <a:effectLst/>
              <a:latin typeface="Menlo" panose="020B0609030804020204" pitchFamily="49" charset="0"/>
            </a:endParaRPr>
          </a:p>
          <a:p>
            <a:r>
              <a:rPr lang="en-US" sz="1200" b="0">
                <a:solidFill>
                  <a:srgbClr val="D4D4D4"/>
                </a:solidFill>
                <a:effectLst/>
                <a:latin typeface="Menlo" panose="020B0609030804020204" pitchFamily="49" charset="0"/>
              </a:rPr>
              <a:t>}					</a:t>
            </a:r>
          </a:p>
          <a:p>
            <a:endParaRPr lang="en-US" sz="1200" b="0">
              <a:solidFill>
                <a:srgbClr val="D4D4D4"/>
              </a:solidFill>
              <a:effectLst/>
              <a:latin typeface="Menlo" panose="020B0609030804020204" pitchFamily="49" charset="0"/>
            </a:endParaRPr>
          </a:p>
        </p:txBody>
      </p:sp>
      <p:sp>
        <p:nvSpPr>
          <p:cNvPr id="65" name="TextBox 64">
            <a:extLst>
              <a:ext uri="{FF2B5EF4-FFF2-40B4-BE49-F238E27FC236}">
                <a16:creationId xmlns:a16="http://schemas.microsoft.com/office/drawing/2014/main" id="{C17A7A2E-C248-C281-1255-BF0967359E30}"/>
              </a:ext>
            </a:extLst>
          </p:cNvPr>
          <p:cNvSpPr txBox="1"/>
          <p:nvPr/>
        </p:nvSpPr>
        <p:spPr>
          <a:xfrm>
            <a:off x="1813314" y="2280525"/>
            <a:ext cx="5842882" cy="650947"/>
          </a:xfrm>
          <a:prstGeom prst="rect">
            <a:avLst/>
          </a:prstGeom>
          <a:noFill/>
        </p:spPr>
        <p:txBody>
          <a:bodyPr wrap="none" lIns="0" tIns="0" rIns="0" bIns="0" rtlCol="0">
            <a:spAutoFit/>
          </a:bodyPr>
          <a:lstStyle/>
          <a:p>
            <a:pPr>
              <a:lnSpc>
                <a:spcPct val="120000"/>
              </a:lnSpc>
            </a:pPr>
            <a:r>
              <a:rPr lang="en-US">
                <a:solidFill>
                  <a:schemeClr val="tx2"/>
                </a:solidFill>
                <a:latin typeface="Palatino" pitchFamily="2" charset="77"/>
                <a:ea typeface="Palatino" pitchFamily="2" charset="77"/>
              </a:rPr>
              <a:t>Add the following declaration for BranchMispredPercent</a:t>
            </a:r>
          </a:p>
          <a:p>
            <a:pPr>
              <a:lnSpc>
                <a:spcPct val="120000"/>
              </a:lnSpc>
            </a:pPr>
            <a:endParaRPr lang="en-US">
              <a:solidFill>
                <a:schemeClr val="tx2"/>
              </a:solidFill>
              <a:latin typeface="Palatino" pitchFamily="2" charset="77"/>
              <a:ea typeface="Palatino" pitchFamily="2" charset="77"/>
            </a:endParaRPr>
          </a:p>
        </p:txBody>
      </p:sp>
      <p:cxnSp>
        <p:nvCxnSpPr>
          <p:cNvPr id="3" name="Straight Connector 2">
            <a:extLst>
              <a:ext uri="{FF2B5EF4-FFF2-40B4-BE49-F238E27FC236}">
                <a16:creationId xmlns:a16="http://schemas.microsoft.com/office/drawing/2014/main" id="{F11E9E35-BDDF-70BD-0E9C-2E763D933472}"/>
              </a:ext>
            </a:extLst>
          </p:cNvPr>
          <p:cNvCxnSpPr>
            <a:cxnSpLocks/>
          </p:cNvCxnSpPr>
          <p:nvPr/>
        </p:nvCxnSpPr>
        <p:spPr>
          <a:xfrm>
            <a:off x="1123817" y="0"/>
            <a:ext cx="0" cy="7915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474DD8-790D-1D3E-8614-7C06CA07FE3D}"/>
              </a:ext>
            </a:extLst>
          </p:cNvPr>
          <p:cNvCxnSpPr>
            <a:cxnSpLocks/>
          </p:cNvCxnSpPr>
          <p:nvPr/>
        </p:nvCxnSpPr>
        <p:spPr>
          <a:xfrm>
            <a:off x="1118206" y="1481469"/>
            <a:ext cx="0" cy="65807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Graphic 10" descr="Badge 7 with solid fill">
            <a:extLst>
              <a:ext uri="{FF2B5EF4-FFF2-40B4-BE49-F238E27FC236}">
                <a16:creationId xmlns:a16="http://schemas.microsoft.com/office/drawing/2014/main" id="{38D32A45-4DC1-D26A-CC8E-68C396D73C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339" y="662000"/>
            <a:ext cx="914400" cy="914400"/>
          </a:xfrm>
          <a:prstGeom prst="rect">
            <a:avLst/>
          </a:prstGeom>
        </p:spPr>
      </p:pic>
      <p:pic>
        <p:nvPicPr>
          <p:cNvPr id="13" name="Graphic 12" descr="Badge 8 with solid fill">
            <a:extLst>
              <a:ext uri="{FF2B5EF4-FFF2-40B4-BE49-F238E27FC236}">
                <a16:creationId xmlns:a16="http://schemas.microsoft.com/office/drawing/2014/main" id="{06E3E836-618B-BA9D-EBE9-8AFF3FD61D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339" y="2044616"/>
            <a:ext cx="914400" cy="914400"/>
          </a:xfrm>
          <a:prstGeom prst="rect">
            <a:avLst/>
          </a:prstGeom>
        </p:spPr>
      </p:pic>
    </p:spTree>
    <p:extLst>
      <p:ext uri="{BB962C8B-B14F-4D97-AF65-F5344CB8AC3E}">
        <p14:creationId xmlns:p14="http://schemas.microsoft.com/office/powerpoint/2010/main" val="2770371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lnSpc>
                <a:spcPct val="150000"/>
              </a:lnSpc>
            </a:pPr>
            <a:r>
              <a:rPr lang="en-US" b="1">
                <a:latin typeface="Palatino" pitchFamily="2" charset="77"/>
                <a:ea typeface="Palatino" pitchFamily="2" charset="77"/>
              </a:rPr>
              <a:t>Overview</a:t>
            </a:r>
          </a:p>
          <a:p>
            <a:pPr>
              <a:lnSpc>
                <a:spcPct val="150000"/>
              </a:lnSpc>
            </a:pPr>
            <a:r>
              <a:rPr lang="en-US" sz="1400">
                <a:latin typeface="Palatino" pitchFamily="2" charset="77"/>
                <a:ea typeface="Palatino" pitchFamily="2" charset="77"/>
                <a:cs typeface="Fira Sans Medium"/>
                <a:sym typeface="Fira Sans Medium"/>
              </a:rPr>
              <a:t>Tournament Predictor</a:t>
            </a:r>
          </a:p>
        </p:txBody>
      </p:sp>
      <p:sp>
        <p:nvSpPr>
          <p:cNvPr id="4" name="Text Placeholder 3"/>
          <p:cNvSpPr>
            <a:spLocks noGrp="1"/>
          </p:cNvSpPr>
          <p:nvPr>
            <p:ph type="body" sz="quarter" idx="11"/>
          </p:nvPr>
        </p:nvSpPr>
        <p:spPr/>
        <p:txBody>
          <a:bodyPr/>
          <a:lstStyle/>
          <a:p>
            <a:pPr>
              <a:lnSpc>
                <a:spcPct val="100000"/>
              </a:lnSpc>
            </a:pPr>
            <a:r>
              <a:rPr lang="en-US" sz="3600" i="0">
                <a:latin typeface="Palatino" pitchFamily="2" charset="77"/>
                <a:ea typeface="Palatino" pitchFamily="2" charset="77"/>
              </a:rPr>
              <a:t>Gem5 Branch Predictors  Results</a:t>
            </a:r>
          </a:p>
        </p:txBody>
      </p:sp>
      <p:pic>
        <p:nvPicPr>
          <p:cNvPr id="2" name="Picture 1">
            <a:extLst>
              <a:ext uri="{FF2B5EF4-FFF2-40B4-BE49-F238E27FC236}">
                <a16:creationId xmlns:a16="http://schemas.microsoft.com/office/drawing/2014/main" id="{2E941E44-FA3B-747B-B7E8-886FA215856A}"/>
              </a:ext>
            </a:extLst>
          </p:cNvPr>
          <p:cNvPicPr>
            <a:picLocks noChangeAspect="1"/>
          </p:cNvPicPr>
          <p:nvPr/>
        </p:nvPicPr>
        <p:blipFill>
          <a:blip r:embed="rId2"/>
          <a:stretch>
            <a:fillRect/>
          </a:stretch>
        </p:blipFill>
        <p:spPr>
          <a:xfrm>
            <a:off x="8223684" y="3657601"/>
            <a:ext cx="2084098" cy="2084098"/>
          </a:xfrm>
          <a:prstGeom prst="rect">
            <a:avLst/>
          </a:prstGeom>
        </p:spPr>
      </p:pic>
    </p:spTree>
    <p:extLst>
      <p:ext uri="{BB962C8B-B14F-4D97-AF65-F5344CB8AC3E}">
        <p14:creationId xmlns:p14="http://schemas.microsoft.com/office/powerpoint/2010/main" val="5415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4441;p38">
            <a:extLst>
              <a:ext uri="{FF2B5EF4-FFF2-40B4-BE49-F238E27FC236}">
                <a16:creationId xmlns:a16="http://schemas.microsoft.com/office/drawing/2014/main" id="{994A9F99-A075-FF3D-EFEE-4B68F2ECB655}"/>
              </a:ext>
            </a:extLst>
          </p:cNvPr>
          <p:cNvSpPr txBox="1"/>
          <p:nvPr/>
        </p:nvSpPr>
        <p:spPr>
          <a:xfrm>
            <a:off x="1072562" y="555619"/>
            <a:ext cx="10046875" cy="5233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accent1"/>
                </a:solidFill>
                <a:latin typeface="Palatino" pitchFamily="2" charset="77"/>
                <a:ea typeface="Palatino" pitchFamily="2" charset="77"/>
                <a:cs typeface="Fira Sans Medium"/>
                <a:sym typeface="Fira Sans Medium"/>
              </a:rPr>
              <a:t>Result of CONFIG.INI FOR TournamentBP</a:t>
            </a:r>
            <a:endParaRPr sz="3200">
              <a:solidFill>
                <a:schemeClr val="accent1"/>
              </a:solidFill>
              <a:latin typeface="Palatino" pitchFamily="2" charset="77"/>
              <a:ea typeface="Palatino" pitchFamily="2" charset="77"/>
              <a:cs typeface="Fira Sans Medium"/>
              <a:sym typeface="Fira Sans Medium"/>
            </a:endParaRPr>
          </a:p>
        </p:txBody>
      </p:sp>
      <p:pic>
        <p:nvPicPr>
          <p:cNvPr id="2" name="Picture 1">
            <a:extLst>
              <a:ext uri="{FF2B5EF4-FFF2-40B4-BE49-F238E27FC236}">
                <a16:creationId xmlns:a16="http://schemas.microsoft.com/office/drawing/2014/main" id="{EE94CD6E-E8B0-22A5-9706-3D72A797F1B8}"/>
              </a:ext>
            </a:extLst>
          </p:cNvPr>
          <p:cNvPicPr>
            <a:picLocks noChangeAspect="1"/>
          </p:cNvPicPr>
          <p:nvPr/>
        </p:nvPicPr>
        <p:blipFill>
          <a:blip r:embed="rId2"/>
          <a:stretch>
            <a:fillRect/>
          </a:stretch>
        </p:blipFill>
        <p:spPr>
          <a:xfrm>
            <a:off x="6795940" y="2134862"/>
            <a:ext cx="2968545" cy="3089436"/>
          </a:xfrm>
          <a:prstGeom prst="rect">
            <a:avLst/>
          </a:prstGeom>
        </p:spPr>
      </p:pic>
      <p:sp>
        <p:nvSpPr>
          <p:cNvPr id="3" name="Text Placeholder 2">
            <a:extLst>
              <a:ext uri="{FF2B5EF4-FFF2-40B4-BE49-F238E27FC236}">
                <a16:creationId xmlns:a16="http://schemas.microsoft.com/office/drawing/2014/main" id="{A8675A9D-C68A-BE23-575A-A50AAC5AAC11}"/>
              </a:ext>
            </a:extLst>
          </p:cNvPr>
          <p:cNvSpPr txBox="1">
            <a:spLocks/>
          </p:cNvSpPr>
          <p:nvPr/>
        </p:nvSpPr>
        <p:spPr>
          <a:xfrm>
            <a:off x="2178313" y="2129669"/>
            <a:ext cx="3428791" cy="984146"/>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2400" b="0" i="1" kern="1200">
                <a:solidFill>
                  <a:schemeClr val="accent1"/>
                </a:solidFill>
                <a:latin typeface="Georgia" panose="02040502050405020303" pitchFamily="18"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n-lt"/>
                <a:ea typeface="+mn-ea"/>
                <a:cs typeface="+mn-cs"/>
              </a:defRPr>
            </a:lvl3pPr>
            <a:lvl4pPr marL="169863" indent="-16986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tx1"/>
                </a:solidFill>
                <a:latin typeface="+mn-lt"/>
                <a:ea typeface="+mn-ea"/>
                <a:cs typeface="+mn-cs"/>
              </a:defRPr>
            </a:lvl4pPr>
            <a:lvl5pPr marL="346075" indent="-17621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500" b="1" kern="1200">
                <a:solidFill>
                  <a:schemeClr val="tx1"/>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9pPr>
          </a:lstStyle>
          <a:p>
            <a:pPr marL="127000" algn="ctr">
              <a:spcBef>
                <a:spcPts val="0"/>
              </a:spcBef>
              <a:spcAft>
                <a:spcPts val="0"/>
              </a:spcAft>
              <a:buSzPts val="1600"/>
              <a:buFont typeface="Arial" panose="020B0604020202020204" pitchFamily="34" charset="0"/>
              <a:buNone/>
            </a:pPr>
            <a:r>
              <a:rPr lang="en-US" sz="1800" i="0">
                <a:solidFill>
                  <a:schemeClr val="tx1"/>
                </a:solidFill>
                <a:latin typeface="Palatino" pitchFamily="2" charset="77"/>
                <a:ea typeface="Palatino" pitchFamily="2" charset="77"/>
              </a:rPr>
              <a:t>Branch Predictor type has been changed to TournamentBP</a:t>
            </a:r>
          </a:p>
        </p:txBody>
      </p:sp>
      <p:sp>
        <p:nvSpPr>
          <p:cNvPr id="5" name="Rectangle 4">
            <a:extLst>
              <a:ext uri="{FF2B5EF4-FFF2-40B4-BE49-F238E27FC236}">
                <a16:creationId xmlns:a16="http://schemas.microsoft.com/office/drawing/2014/main" id="{F0697B7F-FD80-FFA4-5D73-B7C04E23AB21}"/>
              </a:ext>
            </a:extLst>
          </p:cNvPr>
          <p:cNvSpPr/>
          <p:nvPr/>
        </p:nvSpPr>
        <p:spPr>
          <a:xfrm>
            <a:off x="6795940" y="2371940"/>
            <a:ext cx="1945289" cy="186203"/>
          </a:xfrm>
          <a:custGeom>
            <a:avLst/>
            <a:gdLst>
              <a:gd name="connsiteX0" fmla="*/ 0 w 1945289"/>
              <a:gd name="connsiteY0" fmla="*/ 0 h 186203"/>
              <a:gd name="connsiteX1" fmla="*/ 628977 w 1945289"/>
              <a:gd name="connsiteY1" fmla="*/ 0 h 186203"/>
              <a:gd name="connsiteX2" fmla="*/ 1219048 w 1945289"/>
              <a:gd name="connsiteY2" fmla="*/ 0 h 186203"/>
              <a:gd name="connsiteX3" fmla="*/ 1945289 w 1945289"/>
              <a:gd name="connsiteY3" fmla="*/ 0 h 186203"/>
              <a:gd name="connsiteX4" fmla="*/ 1945289 w 1945289"/>
              <a:gd name="connsiteY4" fmla="*/ 186203 h 186203"/>
              <a:gd name="connsiteX5" fmla="*/ 1335765 w 1945289"/>
              <a:gd name="connsiteY5" fmla="*/ 186203 h 186203"/>
              <a:gd name="connsiteX6" fmla="*/ 648430 w 1945289"/>
              <a:gd name="connsiteY6" fmla="*/ 186203 h 186203"/>
              <a:gd name="connsiteX7" fmla="*/ 0 w 1945289"/>
              <a:gd name="connsiteY7" fmla="*/ 186203 h 186203"/>
              <a:gd name="connsiteX8" fmla="*/ 0 w 1945289"/>
              <a:gd name="connsiteY8" fmla="*/ 0 h 18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289" h="186203" extrusionOk="0">
                <a:moveTo>
                  <a:pt x="0" y="0"/>
                </a:moveTo>
                <a:cubicBezTo>
                  <a:pt x="229051" y="-12984"/>
                  <a:pt x="419899" y="-20422"/>
                  <a:pt x="628977" y="0"/>
                </a:cubicBezTo>
                <a:cubicBezTo>
                  <a:pt x="838055" y="20422"/>
                  <a:pt x="1047349" y="-5122"/>
                  <a:pt x="1219048" y="0"/>
                </a:cubicBezTo>
                <a:cubicBezTo>
                  <a:pt x="1390747" y="5122"/>
                  <a:pt x="1737636" y="-34694"/>
                  <a:pt x="1945289" y="0"/>
                </a:cubicBezTo>
                <a:cubicBezTo>
                  <a:pt x="1952838" y="69412"/>
                  <a:pt x="1937775" y="103964"/>
                  <a:pt x="1945289" y="186203"/>
                </a:cubicBezTo>
                <a:cubicBezTo>
                  <a:pt x="1803543" y="189054"/>
                  <a:pt x="1462260" y="193120"/>
                  <a:pt x="1335765" y="186203"/>
                </a:cubicBezTo>
                <a:cubicBezTo>
                  <a:pt x="1209270" y="179286"/>
                  <a:pt x="839523" y="220053"/>
                  <a:pt x="648430" y="186203"/>
                </a:cubicBezTo>
                <a:cubicBezTo>
                  <a:pt x="457338" y="152353"/>
                  <a:pt x="201214" y="208244"/>
                  <a:pt x="0" y="186203"/>
                </a:cubicBezTo>
                <a:cubicBezTo>
                  <a:pt x="-3751" y="123432"/>
                  <a:pt x="1300" y="59978"/>
                  <a:pt x="0" y="0"/>
                </a:cubicBezTo>
                <a:close/>
              </a:path>
            </a:pathLst>
          </a:custGeom>
          <a:noFill/>
          <a:ln w="381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cxnSp>
        <p:nvCxnSpPr>
          <p:cNvPr id="9" name="Straight Arrow Connector 8">
            <a:extLst>
              <a:ext uri="{FF2B5EF4-FFF2-40B4-BE49-F238E27FC236}">
                <a16:creationId xmlns:a16="http://schemas.microsoft.com/office/drawing/2014/main" id="{30C840BA-F371-8EE9-C2EE-5B516CDC4638}"/>
              </a:ext>
            </a:extLst>
          </p:cNvPr>
          <p:cNvCxnSpPr/>
          <p:nvPr/>
        </p:nvCxnSpPr>
        <p:spPr>
          <a:xfrm>
            <a:off x="5837998" y="2471057"/>
            <a:ext cx="9579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24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5D8426-6031-B145-B17F-0629561AEF7E}"/>
              </a:ext>
            </a:extLst>
          </p:cNvPr>
          <p:cNvSpPr>
            <a:spLocks noGrp="1"/>
          </p:cNvSpPr>
          <p:nvPr>
            <p:ph type="title"/>
          </p:nvPr>
        </p:nvSpPr>
        <p:spPr>
          <a:xfrm>
            <a:off x="838200" y="670817"/>
            <a:ext cx="10363200" cy="914402"/>
          </a:xfrm>
        </p:spPr>
        <p:txBody>
          <a:bodyPr/>
          <a:lstStyle/>
          <a:p>
            <a:pPr algn="l"/>
            <a:r>
              <a:rPr lang="en-US">
                <a:latin typeface="Palatino" pitchFamily="2" charset="77"/>
                <a:ea typeface="Palatino" pitchFamily="2" charset="77"/>
                <a:cs typeface="Arial" panose="020B0604020202020204" pitchFamily="34" charset="0"/>
              </a:rPr>
              <a:t>Outline</a:t>
            </a:r>
          </a:p>
        </p:txBody>
      </p:sp>
      <p:sp>
        <p:nvSpPr>
          <p:cNvPr id="7" name="Content Placeholder 6">
            <a:extLst>
              <a:ext uri="{FF2B5EF4-FFF2-40B4-BE49-F238E27FC236}">
                <a16:creationId xmlns:a16="http://schemas.microsoft.com/office/drawing/2014/main" id="{A37363B9-4220-1C4C-B5C3-250C66138089}"/>
              </a:ext>
            </a:extLst>
          </p:cNvPr>
          <p:cNvSpPr>
            <a:spLocks noGrp="1"/>
          </p:cNvSpPr>
          <p:nvPr>
            <p:ph idx="1"/>
          </p:nvPr>
        </p:nvSpPr>
        <p:spPr/>
        <p:txBody>
          <a:bodyPr/>
          <a:lstStyle/>
          <a:p>
            <a:pPr marL="457200" indent="-457200">
              <a:buFont typeface="+mj-lt"/>
              <a:buAutoNum type="arabicPeriod"/>
            </a:pPr>
            <a:r>
              <a:rPr lang="en-US" i="0">
                <a:solidFill>
                  <a:schemeClr val="tx1"/>
                </a:solidFill>
                <a:latin typeface="Palatino" pitchFamily="2" charset="77"/>
                <a:ea typeface="Palatino" pitchFamily="2" charset="77"/>
                <a:cs typeface="Arial" panose="020B0604020202020204" pitchFamily="34" charset="0"/>
              </a:rPr>
              <a:t>Branch Prediction Introduction &amp; Background</a:t>
            </a:r>
          </a:p>
          <a:p>
            <a:pPr marL="457200" indent="-457200">
              <a:buFont typeface="+mj-lt"/>
              <a:buAutoNum type="arabicPeriod"/>
            </a:pPr>
            <a:r>
              <a:rPr lang="en-US" i="0">
                <a:solidFill>
                  <a:schemeClr val="tx1"/>
                </a:solidFill>
                <a:latin typeface="Palatino" pitchFamily="2" charset="77"/>
                <a:ea typeface="Palatino" pitchFamily="2" charset="77"/>
                <a:cs typeface="Arial" panose="020B0604020202020204" pitchFamily="34" charset="0"/>
              </a:rPr>
              <a:t>Gem5 Branch Predictors </a:t>
            </a:r>
          </a:p>
          <a:p>
            <a:pPr marL="687388" lvl="1" indent="-349250">
              <a:buFont typeface="Wingdings" pitchFamily="2" charset="2"/>
              <a:buChar char="§"/>
            </a:pPr>
            <a:r>
              <a:rPr lang="en-US" i="0">
                <a:latin typeface="Palatino" pitchFamily="2" charset="77"/>
                <a:ea typeface="Palatino" pitchFamily="2" charset="77"/>
                <a:cs typeface="Arial" panose="020B0604020202020204" pitchFamily="34" charset="0"/>
              </a:rPr>
              <a:t>Introduction</a:t>
            </a:r>
          </a:p>
          <a:p>
            <a:pPr marL="687388" lvl="1" indent="-349250">
              <a:buFont typeface="Wingdings" pitchFamily="2" charset="2"/>
              <a:buChar char="§"/>
            </a:pPr>
            <a:r>
              <a:rPr lang="en-US">
                <a:latin typeface="Palatino" pitchFamily="2" charset="77"/>
                <a:ea typeface="Palatino" pitchFamily="2" charset="77"/>
                <a:cs typeface="Arial" panose="020B0604020202020204" pitchFamily="34" charset="0"/>
              </a:rPr>
              <a:t>Setup</a:t>
            </a:r>
            <a:endParaRPr lang="en-US" i="0">
              <a:latin typeface="Palatino" pitchFamily="2" charset="77"/>
              <a:ea typeface="Palatino" pitchFamily="2" charset="77"/>
              <a:cs typeface="Arial" panose="020B0604020202020204" pitchFamily="34" charset="0"/>
            </a:endParaRPr>
          </a:p>
          <a:p>
            <a:pPr marL="687388" lvl="1" indent="-349250">
              <a:buFont typeface="Wingdings" pitchFamily="2" charset="2"/>
              <a:buChar char="§"/>
            </a:pPr>
            <a:r>
              <a:rPr lang="en-US">
                <a:latin typeface="Palatino" pitchFamily="2" charset="77"/>
                <a:ea typeface="Palatino" pitchFamily="2" charset="77"/>
                <a:cs typeface="Arial" panose="020B0604020202020204" pitchFamily="34" charset="0"/>
              </a:rPr>
              <a:t>Configuration</a:t>
            </a:r>
            <a:endParaRPr lang="en-US" i="0">
              <a:latin typeface="Palatino" pitchFamily="2" charset="77"/>
              <a:ea typeface="Palatino" pitchFamily="2" charset="77"/>
              <a:cs typeface="Arial" panose="020B0604020202020204" pitchFamily="34" charset="0"/>
            </a:endParaRPr>
          </a:p>
          <a:p>
            <a:pPr marL="457200" indent="-457200">
              <a:buFont typeface="+mj-lt"/>
              <a:buAutoNum type="arabicPeriod"/>
            </a:pPr>
            <a:r>
              <a:rPr lang="en-US" i="0">
                <a:solidFill>
                  <a:schemeClr val="tx1"/>
                </a:solidFill>
                <a:latin typeface="Palatino" pitchFamily="2" charset="77"/>
                <a:ea typeface="Palatino" pitchFamily="2" charset="77"/>
                <a:cs typeface="Arial" panose="020B0604020202020204" pitchFamily="34" charset="0"/>
              </a:rPr>
              <a:t>Gem5 Branch Predictors  Results</a:t>
            </a:r>
          </a:p>
          <a:p>
            <a:pPr marL="457200" indent="-457200">
              <a:buFont typeface="+mj-lt"/>
              <a:buAutoNum type="arabicPeriod"/>
            </a:pPr>
            <a:r>
              <a:rPr lang="en-US" i="0">
                <a:solidFill>
                  <a:schemeClr val="tx1"/>
                </a:solidFill>
                <a:latin typeface="Palatino" pitchFamily="2" charset="77"/>
                <a:ea typeface="Palatino" pitchFamily="2" charset="77"/>
                <a:cs typeface="Arial" panose="020B0604020202020204" pitchFamily="34" charset="0"/>
              </a:rPr>
              <a:t>Benchmark Results</a:t>
            </a:r>
          </a:p>
          <a:p>
            <a:pPr marL="457200" indent="-457200">
              <a:buFont typeface="+mj-lt"/>
              <a:buAutoNum type="arabicPeriod"/>
            </a:pPr>
            <a:r>
              <a:rPr lang="en-US" i="0">
                <a:solidFill>
                  <a:schemeClr val="tx1"/>
                </a:solidFill>
                <a:latin typeface="Palatino" pitchFamily="2" charset="77"/>
                <a:ea typeface="Palatino" pitchFamily="2" charset="77"/>
                <a:cs typeface="Arial" panose="020B0604020202020204" pitchFamily="34" charset="0"/>
              </a:rPr>
              <a:t>Result Discussion</a:t>
            </a:r>
          </a:p>
        </p:txBody>
      </p:sp>
    </p:spTree>
    <p:extLst>
      <p:ext uri="{BB962C8B-B14F-4D97-AF65-F5344CB8AC3E}">
        <p14:creationId xmlns:p14="http://schemas.microsoft.com/office/powerpoint/2010/main" val="14687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221079" y="2706809"/>
            <a:ext cx="3068713" cy="2746756"/>
          </a:xfrm>
        </p:spPr>
        <p:txBody>
          <a:bodyPr/>
          <a:lstStyle/>
          <a:p>
            <a:pPr>
              <a:lnSpc>
                <a:spcPct val="150000"/>
              </a:lnSpc>
            </a:pPr>
            <a:r>
              <a:rPr lang="en-US" b="1">
                <a:latin typeface="Palatino" pitchFamily="2" charset="77"/>
                <a:ea typeface="Palatino" pitchFamily="2" charset="77"/>
              </a:rPr>
              <a:t>Overview</a:t>
            </a:r>
          </a:p>
          <a:p>
            <a:pPr>
              <a:lnSpc>
                <a:spcPct val="150000"/>
              </a:lnSpc>
            </a:pPr>
            <a:r>
              <a:rPr lang="en-US" sz="1600">
                <a:latin typeface="Palatino" pitchFamily="2" charset="77"/>
                <a:ea typeface="Palatino" pitchFamily="2" charset="77"/>
                <a:cs typeface="Fira Sans Medium"/>
                <a:sym typeface="Fira Sans Medium"/>
              </a:rPr>
              <a:t>Branch Predictor Exploration</a:t>
            </a:r>
          </a:p>
          <a:p>
            <a:pPr>
              <a:lnSpc>
                <a:spcPct val="150000"/>
              </a:lnSpc>
            </a:pPr>
            <a:endParaRPr lang="en-US" sz="1600">
              <a:latin typeface="Palatino" pitchFamily="2" charset="77"/>
              <a:ea typeface="Palatino" pitchFamily="2" charset="77"/>
              <a:cs typeface="Fira Sans Medium"/>
              <a:sym typeface="Fira Sans Medium"/>
            </a:endParaRPr>
          </a:p>
        </p:txBody>
      </p:sp>
      <p:sp>
        <p:nvSpPr>
          <p:cNvPr id="4" name="Text Placeholder 3"/>
          <p:cNvSpPr>
            <a:spLocks noGrp="1"/>
          </p:cNvSpPr>
          <p:nvPr>
            <p:ph type="body" sz="quarter" idx="11"/>
          </p:nvPr>
        </p:nvSpPr>
        <p:spPr/>
        <p:txBody>
          <a:bodyPr/>
          <a:lstStyle/>
          <a:p>
            <a:r>
              <a:rPr lang="en-US" sz="3600" i="0">
                <a:latin typeface="Palatino" pitchFamily="2" charset="77"/>
                <a:ea typeface="Palatino" pitchFamily="2" charset="77"/>
              </a:rPr>
              <a:t>Benchmark Results</a:t>
            </a:r>
          </a:p>
        </p:txBody>
      </p:sp>
      <p:pic>
        <p:nvPicPr>
          <p:cNvPr id="2" name="Picture 1">
            <a:extLst>
              <a:ext uri="{FF2B5EF4-FFF2-40B4-BE49-F238E27FC236}">
                <a16:creationId xmlns:a16="http://schemas.microsoft.com/office/drawing/2014/main" id="{7FAD2F4E-F845-BC3C-318E-3D7F779F007C}"/>
              </a:ext>
            </a:extLst>
          </p:cNvPr>
          <p:cNvPicPr>
            <a:picLocks noChangeAspect="1"/>
          </p:cNvPicPr>
          <p:nvPr/>
        </p:nvPicPr>
        <p:blipFill>
          <a:blip r:embed="rId2"/>
          <a:stretch>
            <a:fillRect/>
          </a:stretch>
        </p:blipFill>
        <p:spPr>
          <a:xfrm>
            <a:off x="8415008" y="3548589"/>
            <a:ext cx="2265217" cy="2265217"/>
          </a:xfrm>
          <a:prstGeom prst="rect">
            <a:avLst/>
          </a:prstGeom>
        </p:spPr>
      </p:pic>
    </p:spTree>
    <p:extLst>
      <p:ext uri="{BB962C8B-B14F-4D97-AF65-F5344CB8AC3E}">
        <p14:creationId xmlns:p14="http://schemas.microsoft.com/office/powerpoint/2010/main" val="423613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4441;p38">
            <a:extLst>
              <a:ext uri="{FF2B5EF4-FFF2-40B4-BE49-F238E27FC236}">
                <a16:creationId xmlns:a16="http://schemas.microsoft.com/office/drawing/2014/main" id="{994A9F99-A075-FF3D-EFEE-4B68F2ECB655}"/>
              </a:ext>
            </a:extLst>
          </p:cNvPr>
          <p:cNvSpPr txBox="1"/>
          <p:nvPr/>
        </p:nvSpPr>
        <p:spPr>
          <a:xfrm>
            <a:off x="827314" y="555619"/>
            <a:ext cx="10395857" cy="5233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accent1"/>
                </a:solidFill>
                <a:latin typeface="Palatino" pitchFamily="2" charset="77"/>
                <a:ea typeface="Palatino" pitchFamily="2" charset="77"/>
                <a:cs typeface="Fira Sans Medium"/>
                <a:sym typeface="Fira Sans Medium"/>
              </a:rPr>
              <a:t>BTBMissPct and BranchMispredPercent on each BP</a:t>
            </a:r>
          </a:p>
        </p:txBody>
      </p:sp>
      <p:graphicFrame>
        <p:nvGraphicFramePr>
          <p:cNvPr id="3" name="Table 2">
            <a:extLst>
              <a:ext uri="{FF2B5EF4-FFF2-40B4-BE49-F238E27FC236}">
                <a16:creationId xmlns:a16="http://schemas.microsoft.com/office/drawing/2014/main" id="{C20C9A1F-EC9C-6544-71B6-788779BFF1D3}"/>
              </a:ext>
            </a:extLst>
          </p:cNvPr>
          <p:cNvGraphicFramePr>
            <a:graphicFrameLocks noGrp="1"/>
          </p:cNvGraphicFramePr>
          <p:nvPr>
            <p:extLst>
              <p:ext uri="{D42A27DB-BD31-4B8C-83A1-F6EECF244321}">
                <p14:modId xmlns:p14="http://schemas.microsoft.com/office/powerpoint/2010/main" val="403955109"/>
              </p:ext>
            </p:extLst>
          </p:nvPr>
        </p:nvGraphicFramePr>
        <p:xfrm>
          <a:off x="781567" y="1417389"/>
          <a:ext cx="10628865" cy="4391383"/>
        </p:xfrm>
        <a:graphic>
          <a:graphicData uri="http://schemas.openxmlformats.org/drawingml/2006/table">
            <a:tbl>
              <a:tblPr>
                <a:tableStyleId>{68D230F3-CF80-4859-8CE7-A43EE81993B5}</a:tableStyleId>
              </a:tblPr>
              <a:tblGrid>
                <a:gridCol w="2125773">
                  <a:extLst>
                    <a:ext uri="{9D8B030D-6E8A-4147-A177-3AD203B41FA5}">
                      <a16:colId xmlns:a16="http://schemas.microsoft.com/office/drawing/2014/main" val="20000"/>
                    </a:ext>
                  </a:extLst>
                </a:gridCol>
                <a:gridCol w="2125773">
                  <a:extLst>
                    <a:ext uri="{9D8B030D-6E8A-4147-A177-3AD203B41FA5}">
                      <a16:colId xmlns:a16="http://schemas.microsoft.com/office/drawing/2014/main" val="20002"/>
                    </a:ext>
                  </a:extLst>
                </a:gridCol>
                <a:gridCol w="2125773">
                  <a:extLst>
                    <a:ext uri="{9D8B030D-6E8A-4147-A177-3AD203B41FA5}">
                      <a16:colId xmlns:a16="http://schemas.microsoft.com/office/drawing/2014/main" val="2497122716"/>
                    </a:ext>
                  </a:extLst>
                </a:gridCol>
                <a:gridCol w="2125773">
                  <a:extLst>
                    <a:ext uri="{9D8B030D-6E8A-4147-A177-3AD203B41FA5}">
                      <a16:colId xmlns:a16="http://schemas.microsoft.com/office/drawing/2014/main" val="1692352047"/>
                    </a:ext>
                  </a:extLst>
                </a:gridCol>
                <a:gridCol w="2125773">
                  <a:extLst>
                    <a:ext uri="{9D8B030D-6E8A-4147-A177-3AD203B41FA5}">
                      <a16:colId xmlns:a16="http://schemas.microsoft.com/office/drawing/2014/main" val="3728013183"/>
                    </a:ext>
                  </a:extLst>
                </a:gridCol>
              </a:tblGrid>
              <a:tr h="603947">
                <a:tc>
                  <a:txBody>
                    <a:bodyPr/>
                    <a:lstStyle/>
                    <a:p>
                      <a:endParaRPr lang="en-US" sz="1700" b="0">
                        <a:solidFill>
                          <a:schemeClr val="tx2"/>
                        </a:solidFill>
                        <a:latin typeface="Palatino" pitchFamily="2" charset="77"/>
                        <a:ea typeface="Palatino" pitchFamily="2" charset="77"/>
                      </a:endParaRPr>
                    </a:p>
                  </a:txBody>
                  <a:tcPr marL="97470" marR="194940" marT="77976" marB="77976">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2000" b="0">
                          <a:solidFill>
                            <a:schemeClr val="tx2"/>
                          </a:solidFill>
                          <a:latin typeface="Palatino" pitchFamily="2" charset="77"/>
                          <a:ea typeface="Palatino" pitchFamily="2" charset="77"/>
                        </a:rPr>
                        <a:t>BTBMissPct(%)</a:t>
                      </a:r>
                    </a:p>
                  </a:txBody>
                  <a:tcPr marL="97470" marR="194940" marT="77976" marB="77976" anchor="ctr">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b="0">
                        <a:solidFill>
                          <a:schemeClr val="tx2"/>
                        </a:solidFill>
                        <a:latin typeface="Franklin Gothic Demi Cond" panose="020B0706030402020204" pitchFamily="34" charset="0"/>
                      </a:endParaRPr>
                    </a:p>
                  </a:txBody>
                  <a:tcPr marR="182880" marT="73152" marB="73152">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2000" b="0">
                          <a:solidFill>
                            <a:schemeClr val="tx2"/>
                          </a:solidFill>
                          <a:latin typeface="Palatino" pitchFamily="2" charset="77"/>
                          <a:ea typeface="Palatino" pitchFamily="2" charset="77"/>
                        </a:rPr>
                        <a:t>BranchMispredPercent (%)</a:t>
                      </a:r>
                    </a:p>
                  </a:txBody>
                  <a:tcPr marL="97470" marR="194940" marT="77976" marB="77976" anchor="ctr">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b="0">
                        <a:solidFill>
                          <a:schemeClr val="tx2"/>
                        </a:solidFill>
                        <a:latin typeface="Palatino" pitchFamily="2" charset="77"/>
                        <a:ea typeface="Palatino" pitchFamily="2" charset="77"/>
                      </a:endParaRPr>
                    </a:p>
                  </a:txBody>
                  <a:tcPr marR="182880" marT="73152" marB="73152">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24866">
                <a:tc>
                  <a:txBody>
                    <a:bodyPr/>
                    <a:lstStyle/>
                    <a:p>
                      <a:pPr algn="ctr">
                        <a:lnSpc>
                          <a:spcPct val="100000"/>
                        </a:lnSpc>
                        <a:spcAft>
                          <a:spcPts val="600"/>
                        </a:spcAft>
                      </a:pPr>
                      <a:endParaRPr lang="en-US" sz="1200">
                        <a:solidFill>
                          <a:schemeClr val="tx2"/>
                        </a:solidFill>
                        <a:latin typeface="Palatino" pitchFamily="2" charset="77"/>
                        <a:ea typeface="Palatino" pitchFamily="2" charset="77"/>
                      </a:endParaRPr>
                    </a:p>
                  </a:txBody>
                  <a:tcPr marL="97470" marR="194940" marT="194940" marB="194940"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lnSpc>
                          <a:spcPct val="200000"/>
                        </a:lnSpc>
                      </a:pPr>
                      <a:r>
                        <a:rPr lang="en-US" sz="1800" b="1" i="0" u="none" strike="noStrike" cap="none">
                          <a:solidFill>
                            <a:srgbClr val="636566"/>
                          </a:solidFill>
                          <a:latin typeface="Palatino" pitchFamily="2" charset="77"/>
                          <a:ea typeface="Palatino" pitchFamily="2" charset="77"/>
                          <a:cs typeface="Arial"/>
                          <a:sym typeface="Arial"/>
                        </a:rPr>
                        <a:t>401.bzip2</a:t>
                      </a:r>
                    </a:p>
                  </a:txBody>
                  <a:tcPr marL="97470" marR="97470" marT="48735" marB="48735"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lnSpc>
                          <a:spcPct val="200000"/>
                        </a:lnSpc>
                      </a:pPr>
                      <a:r>
                        <a:rPr lang="en-US" sz="1800" b="1" i="0" u="none" strike="noStrike" cap="none">
                          <a:solidFill>
                            <a:srgbClr val="636566"/>
                          </a:solidFill>
                          <a:latin typeface="Palatino" pitchFamily="2" charset="77"/>
                          <a:ea typeface="Palatino" pitchFamily="2" charset="77"/>
                          <a:cs typeface="Arial"/>
                          <a:sym typeface="Arial"/>
                        </a:rPr>
                        <a:t>429.mcf</a:t>
                      </a:r>
                    </a:p>
                  </a:txBody>
                  <a:tcPr marL="97470" marR="97470" marT="48735" marB="48735"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800" b="1" i="0" u="none" strike="noStrike" cap="none">
                          <a:solidFill>
                            <a:srgbClr val="636566"/>
                          </a:solidFill>
                          <a:latin typeface="Palatino" pitchFamily="2" charset="77"/>
                          <a:ea typeface="Palatino" pitchFamily="2" charset="77"/>
                          <a:cs typeface="Arial"/>
                          <a:sym typeface="Arial"/>
                        </a:rPr>
                        <a:t>401.bzip2</a:t>
                      </a:r>
                    </a:p>
                  </a:txBody>
                  <a:tcPr marL="97470" marR="97470" marT="48735" marB="48735"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800" b="1" i="0" u="none" strike="noStrike" cap="none">
                          <a:solidFill>
                            <a:srgbClr val="636566"/>
                          </a:solidFill>
                          <a:latin typeface="Palatino" pitchFamily="2" charset="77"/>
                          <a:ea typeface="Palatino" pitchFamily="2" charset="77"/>
                          <a:cs typeface="Arial"/>
                          <a:sym typeface="Arial"/>
                        </a:rPr>
                        <a:t>429.mcf</a:t>
                      </a:r>
                    </a:p>
                  </a:txBody>
                  <a:tcPr marL="97470" marR="97470" marT="48735" marB="48735"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21010">
                <a:tc>
                  <a:txBody>
                    <a:bodyPr/>
                    <a:lstStyle/>
                    <a:p>
                      <a:pPr algn="ctr">
                        <a:lnSpc>
                          <a:spcPct val="100000"/>
                        </a:lnSpc>
                      </a:pPr>
                      <a:r>
                        <a:rPr lang="en-US" sz="1700" b="1" i="0" u="none" strike="noStrike" cap="none">
                          <a:solidFill>
                            <a:srgbClr val="636566"/>
                          </a:solidFill>
                          <a:latin typeface="Palatino" pitchFamily="2" charset="77"/>
                          <a:ea typeface="Palatino" pitchFamily="2" charset="77"/>
                          <a:cs typeface="Arial"/>
                          <a:sym typeface="Arial"/>
                        </a:rPr>
                        <a:t>local</a:t>
                      </a:r>
                    </a:p>
                    <a:p>
                      <a:pPr algn="ctr">
                        <a:lnSpc>
                          <a:spcPct val="100000"/>
                        </a:lnSpc>
                      </a:pPr>
                      <a:r>
                        <a:rPr lang="en-US" sz="1100" b="1" i="0" u="none" strike="noStrike" cap="none">
                          <a:solidFill>
                            <a:schemeClr val="bg1">
                              <a:lumMod val="50000"/>
                            </a:schemeClr>
                          </a:solidFill>
                          <a:latin typeface="Palatino" pitchFamily="2" charset="77"/>
                          <a:ea typeface="Palatino" pitchFamily="2" charset="77"/>
                          <a:cs typeface="Arial"/>
                          <a:sym typeface="Arial"/>
                        </a:rPr>
                        <a:t>BTBEntries=2048</a:t>
                      </a:r>
                    </a:p>
                    <a:p>
                      <a:pPr algn="ctr">
                        <a:lnSpc>
                          <a:spcPct val="100000"/>
                        </a:lnSpc>
                      </a:pPr>
                      <a:r>
                        <a:rPr lang="en-US" sz="1100" b="1" i="0" u="none" strike="noStrike" cap="none">
                          <a:solidFill>
                            <a:schemeClr val="bg1">
                              <a:lumMod val="50000"/>
                            </a:schemeClr>
                          </a:solidFill>
                          <a:latin typeface="Palatino" pitchFamily="2" charset="77"/>
                          <a:ea typeface="Palatino" pitchFamily="2" charset="77"/>
                          <a:cs typeface="Arial"/>
                          <a:sym typeface="Arial"/>
                        </a:rPr>
                        <a:t>localPredictorSize=1024</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0.0363</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9.303</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1.07</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6.5322</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120550">
                <a:tc>
                  <a:txBody>
                    <a:bodyPr/>
                    <a:lstStyle/>
                    <a:p>
                      <a:pPr algn="ctr">
                        <a:lnSpc>
                          <a:spcPct val="100000"/>
                        </a:lnSpc>
                      </a:pPr>
                      <a:r>
                        <a:rPr lang="en-US" sz="1700" b="1" i="0" u="none" strike="noStrike" cap="none">
                          <a:solidFill>
                            <a:srgbClr val="636566"/>
                          </a:solidFill>
                          <a:latin typeface="Palatino" pitchFamily="2" charset="77"/>
                          <a:ea typeface="Palatino" pitchFamily="2" charset="77"/>
                          <a:cs typeface="Arial"/>
                          <a:sym typeface="Arial"/>
                        </a:rPr>
                        <a:t>TournamentBP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FFFFFF">
                              <a:lumMod val="50000"/>
                            </a:srgbClr>
                          </a:solidFill>
                          <a:effectLst/>
                          <a:uLnTx/>
                          <a:uFillTx/>
                          <a:latin typeface="Palatino" pitchFamily="2" charset="77"/>
                          <a:ea typeface="Palatino" pitchFamily="2" charset="77"/>
                          <a:cs typeface="Arial"/>
                          <a:sym typeface="Arial"/>
                        </a:rPr>
                        <a:t>BTBEntries=2048</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FFFFFF">
                              <a:lumMod val="50000"/>
                            </a:srgbClr>
                          </a:solidFill>
                          <a:effectLst/>
                          <a:uLnTx/>
                          <a:uFillTx/>
                          <a:latin typeface="Palatino" pitchFamily="2" charset="77"/>
                          <a:ea typeface="Palatino" pitchFamily="2" charset="77"/>
                          <a:cs typeface="Arial"/>
                          <a:sym typeface="Arial"/>
                        </a:rPr>
                        <a:t>localPredictorSize=1024</a:t>
                      </a:r>
                    </a:p>
                    <a:p>
                      <a:pPr algn="ctr">
                        <a:lnSpc>
                          <a:spcPct val="100000"/>
                        </a:lnSpc>
                      </a:pPr>
                      <a:r>
                        <a:rPr kumimoji="0" lang="en-US" sz="1100" b="1" i="0" u="none" strike="noStrike" kern="0" cap="none" spc="0" normalizeH="0" baseline="0">
                          <a:ln>
                            <a:noFill/>
                          </a:ln>
                          <a:solidFill>
                            <a:srgbClr val="FFFFFF">
                              <a:lumMod val="50000"/>
                            </a:srgbClr>
                          </a:solidFill>
                          <a:effectLst/>
                          <a:uLnTx/>
                          <a:uFillTx/>
                          <a:latin typeface="Palatino" pitchFamily="2" charset="77"/>
                          <a:ea typeface="Palatino" pitchFamily="2" charset="77"/>
                          <a:cs typeface="Arial"/>
                          <a:sym typeface="Arial"/>
                        </a:rPr>
                        <a:t>globalPredictorSize=4096</a:t>
                      </a:r>
                    </a:p>
                    <a:p>
                      <a:pPr algn="ctr">
                        <a:lnSpc>
                          <a:spcPct val="100000"/>
                        </a:lnSpc>
                      </a:pPr>
                      <a:r>
                        <a:rPr kumimoji="0" lang="en-US" sz="1100" b="1" i="0" u="none" strike="noStrike" kern="0" cap="none" spc="0" normalizeH="0" baseline="0">
                          <a:ln>
                            <a:noFill/>
                          </a:ln>
                          <a:solidFill>
                            <a:srgbClr val="FFFFFF">
                              <a:lumMod val="50000"/>
                            </a:srgbClr>
                          </a:solidFill>
                          <a:effectLst/>
                          <a:uLnTx/>
                          <a:uFillTx/>
                          <a:latin typeface="Palatino" pitchFamily="2" charset="77"/>
                          <a:ea typeface="Palatino" pitchFamily="2" charset="77"/>
                          <a:cs typeface="Arial"/>
                          <a:sym typeface="Arial"/>
                        </a:rPr>
                        <a:t>choicePredictorSize=4096</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2.0578</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31.9462</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1.064</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sz="2000" b="0" i="0" u="none" strike="noStrike" cap="none">
                          <a:solidFill>
                            <a:srgbClr val="636566"/>
                          </a:solidFill>
                          <a:latin typeface="Palatino" pitchFamily="2" charset="77"/>
                          <a:ea typeface="Palatino" pitchFamily="2" charset="77"/>
                          <a:cs typeface="Arial"/>
                          <a:sym typeface="Arial"/>
                        </a:rPr>
                        <a:t>0.9698</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021010">
                <a:tc>
                  <a:txBody>
                    <a:bodyPr/>
                    <a:lstStyle/>
                    <a:p>
                      <a:pPr algn="ctr">
                        <a:lnSpc>
                          <a:spcPct val="100000"/>
                        </a:lnSpc>
                      </a:pPr>
                      <a:r>
                        <a:rPr lang="en-US" sz="1700" b="1" i="0" u="none" strike="noStrike" cap="none">
                          <a:solidFill>
                            <a:srgbClr val="636566"/>
                          </a:solidFill>
                          <a:latin typeface="Palatino" pitchFamily="2" charset="77"/>
                          <a:ea typeface="Palatino" pitchFamily="2" charset="77"/>
                          <a:cs typeface="Arial"/>
                          <a:sym typeface="Arial"/>
                        </a:rPr>
                        <a:t>BiModeBP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FFFFFF">
                              <a:lumMod val="50000"/>
                            </a:srgbClr>
                          </a:solidFill>
                          <a:effectLst/>
                          <a:uLnTx/>
                          <a:uFillTx/>
                          <a:latin typeface="Palatino" pitchFamily="2" charset="77"/>
                          <a:ea typeface="Palatino" pitchFamily="2" charset="77"/>
                          <a:cs typeface="Arial"/>
                          <a:sym typeface="Arial"/>
                        </a:rPr>
                        <a:t>BTBEntries=2048</a:t>
                      </a:r>
                    </a:p>
                    <a:p>
                      <a:pPr algn="ctr">
                        <a:lnSpc>
                          <a:spcPct val="100000"/>
                        </a:lnSpc>
                      </a:pPr>
                      <a:r>
                        <a:rPr kumimoji="0" lang="en-US" sz="1100" b="1" i="0" u="none" strike="noStrike" kern="0" cap="none" spc="0" normalizeH="0" baseline="0">
                          <a:ln>
                            <a:noFill/>
                          </a:ln>
                          <a:solidFill>
                            <a:srgbClr val="FFFFFF">
                              <a:lumMod val="50000"/>
                            </a:srgbClr>
                          </a:solidFill>
                          <a:effectLst/>
                          <a:uLnTx/>
                          <a:uFillTx/>
                          <a:latin typeface="Palatino" pitchFamily="2" charset="77"/>
                          <a:ea typeface="Palatino" pitchFamily="2" charset="77"/>
                          <a:cs typeface="Arial"/>
                          <a:sym typeface="Arial"/>
                        </a:rPr>
                        <a:t>globalPredictorSize=2048</a:t>
                      </a:r>
                    </a:p>
                    <a:p>
                      <a:pPr algn="ctr">
                        <a:lnSpc>
                          <a:spcPct val="100000"/>
                        </a:lnSpc>
                      </a:pPr>
                      <a:r>
                        <a:rPr kumimoji="0" lang="en-US" sz="1100" b="1" i="0" u="none" strike="noStrike" kern="0" cap="none" spc="0" normalizeH="0" baseline="0">
                          <a:ln>
                            <a:noFill/>
                          </a:ln>
                          <a:solidFill>
                            <a:srgbClr val="FFFFFF">
                              <a:lumMod val="50000"/>
                            </a:srgbClr>
                          </a:solidFill>
                          <a:effectLst/>
                          <a:uLnTx/>
                          <a:uFillTx/>
                          <a:latin typeface="Palatino" pitchFamily="2" charset="77"/>
                          <a:ea typeface="Palatino" pitchFamily="2" charset="77"/>
                          <a:cs typeface="Arial"/>
                          <a:sym typeface="Arial"/>
                        </a:rPr>
                        <a:t>choicePredictorSize=2048</a:t>
                      </a:r>
                    </a:p>
                  </a:txBody>
                  <a:tcPr marL="97470" marR="97470" marT="48735" marB="48735" anchor="ctr">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altLang="zh-TW" sz="2000" b="0" i="0" u="none" strike="noStrike" cap="none">
                          <a:solidFill>
                            <a:srgbClr val="636566"/>
                          </a:solidFill>
                          <a:latin typeface="Palatino" pitchFamily="2" charset="77"/>
                          <a:ea typeface="Palatino" pitchFamily="2" charset="77"/>
                          <a:cs typeface="Arial"/>
                          <a:sym typeface="Arial"/>
                        </a:rPr>
                        <a:t>0.0065</a:t>
                      </a:r>
                      <a:endParaRPr lang="en-US" sz="2000" b="0" i="0" u="none" strike="noStrike" cap="none">
                        <a:solidFill>
                          <a:srgbClr val="636566"/>
                        </a:solidFill>
                        <a:latin typeface="Palatino" pitchFamily="2" charset="77"/>
                        <a:ea typeface="Palatino" pitchFamily="2" charset="77"/>
                        <a:cs typeface="Arial"/>
                        <a:sym typeface="Arial"/>
                      </a:endParaRPr>
                    </a:p>
                  </a:txBody>
                  <a:tcPr marL="97470" marR="97470" marT="48735" marB="48735">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altLang="zh-TW" sz="2000" b="0" i="0" u="none" strike="noStrike" cap="none">
                          <a:solidFill>
                            <a:srgbClr val="636566"/>
                          </a:solidFill>
                          <a:latin typeface="Palatino" pitchFamily="2" charset="77"/>
                          <a:ea typeface="Palatino" pitchFamily="2" charset="77"/>
                          <a:cs typeface="Arial"/>
                          <a:sym typeface="Arial"/>
                        </a:rPr>
                        <a:t>5.9759</a:t>
                      </a:r>
                      <a:endParaRPr lang="en-US" sz="2000" b="0" i="0" u="none" strike="noStrike" cap="none">
                        <a:solidFill>
                          <a:srgbClr val="636566"/>
                        </a:solidFill>
                        <a:latin typeface="Palatino" pitchFamily="2" charset="77"/>
                        <a:ea typeface="Palatino" pitchFamily="2" charset="77"/>
                        <a:cs typeface="Arial"/>
                        <a:sym typeface="Arial"/>
                      </a:endParaRPr>
                    </a:p>
                  </a:txBody>
                  <a:tcPr marL="97470" marR="97470" marT="48735" marB="48735">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altLang="zh-TW" sz="2000" b="0" i="0" u="none" strike="noStrike" cap="none">
                          <a:solidFill>
                            <a:srgbClr val="636566"/>
                          </a:solidFill>
                          <a:latin typeface="Palatino" pitchFamily="2" charset="77"/>
                          <a:ea typeface="Palatino" pitchFamily="2" charset="77"/>
                          <a:cs typeface="Arial"/>
                          <a:sym typeface="Arial"/>
                        </a:rPr>
                        <a:t>1.1534</a:t>
                      </a:r>
                      <a:endParaRPr lang="en-US" sz="2000" b="0" i="0" u="none" strike="noStrike" cap="none">
                        <a:solidFill>
                          <a:srgbClr val="636566"/>
                        </a:solidFill>
                        <a:latin typeface="Palatino" pitchFamily="2" charset="77"/>
                        <a:ea typeface="Palatino" pitchFamily="2" charset="77"/>
                        <a:cs typeface="Arial"/>
                        <a:sym typeface="Arial"/>
                      </a:endParaRPr>
                    </a:p>
                  </a:txBody>
                  <a:tcPr marL="97470" marR="97470" marT="48735" marB="48735">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250000"/>
                        </a:lnSpc>
                      </a:pPr>
                      <a:r>
                        <a:rPr lang="en-US" altLang="zh-TW" sz="2000" b="0" i="0" u="none" strike="noStrike" cap="none">
                          <a:solidFill>
                            <a:srgbClr val="636566"/>
                          </a:solidFill>
                          <a:latin typeface="Palatino" pitchFamily="2" charset="77"/>
                          <a:ea typeface="Palatino" pitchFamily="2" charset="77"/>
                          <a:cs typeface="Arial"/>
                          <a:sym typeface="Arial"/>
                        </a:rPr>
                        <a:t>2.2625</a:t>
                      </a:r>
                      <a:endParaRPr lang="en-US" sz="2000" b="0" i="0" u="none" strike="noStrike" cap="none">
                        <a:solidFill>
                          <a:srgbClr val="636566"/>
                        </a:solidFill>
                        <a:latin typeface="Palatino" pitchFamily="2" charset="77"/>
                        <a:ea typeface="Palatino" pitchFamily="2" charset="77"/>
                        <a:cs typeface="Arial"/>
                        <a:sym typeface="Arial"/>
                      </a:endParaRPr>
                    </a:p>
                  </a:txBody>
                  <a:tcPr marL="97470" marR="97470" marT="48735" marB="48735">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35198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a:xfrm>
            <a:off x="914400" y="264569"/>
            <a:ext cx="10363200" cy="914402"/>
          </a:xfrm>
        </p:spPr>
        <p:txBody>
          <a:bodyPr/>
          <a:lstStyle/>
          <a:p>
            <a:r>
              <a:rPr lang="en-US" sz="3200" b="0">
                <a:latin typeface="Palatino" pitchFamily="2" charset="77"/>
              </a:rPr>
              <a:t>Comparing results between 3 different branch predictors</a:t>
            </a:r>
          </a:p>
        </p:txBody>
      </p:sp>
      <p:sp>
        <p:nvSpPr>
          <p:cNvPr id="3" name="Content Placeholder 2">
            <a:extLst>
              <a:ext uri="{FF2B5EF4-FFF2-40B4-BE49-F238E27FC236}">
                <a16:creationId xmlns:a16="http://schemas.microsoft.com/office/drawing/2014/main" id="{15723BFD-6089-F210-1F78-751E72D0E6A2}"/>
              </a:ext>
            </a:extLst>
          </p:cNvPr>
          <p:cNvSpPr>
            <a:spLocks noGrp="1"/>
          </p:cNvSpPr>
          <p:nvPr>
            <p:ph idx="1"/>
          </p:nvPr>
        </p:nvSpPr>
        <p:spPr>
          <a:xfrm>
            <a:off x="838200" y="1178971"/>
            <a:ext cx="10515600" cy="4550738"/>
          </a:xfrm>
        </p:spPr>
        <p:txBody>
          <a:bodyPr vert="horz" lIns="0" tIns="0" rIns="0" bIns="0" rtlCol="0" anchor="t">
            <a:noAutofit/>
          </a:bodyPr>
          <a:lstStyle/>
          <a:p>
            <a:pPr marL="342900" indent="-342900">
              <a:buFont typeface="Arial" panose="020B0604020202020204" pitchFamily="34" charset="0"/>
              <a:buChar char="•"/>
            </a:pPr>
            <a:r>
              <a:rPr lang="en-US" i="0" dirty="0">
                <a:solidFill>
                  <a:schemeClr val="tx1"/>
                </a:solidFill>
                <a:latin typeface="Palatino" pitchFamily="2" charset="77"/>
                <a:ea typeface="Palatino" pitchFamily="2" charset="77"/>
              </a:rPr>
              <a:t>All predictors have similar performance for 401.bzip2 benchmark</a:t>
            </a:r>
          </a:p>
          <a:p>
            <a:pPr marL="342900" indent="-342900">
              <a:buFont typeface="Arial" panose="020B0604020202020204" pitchFamily="34" charset="0"/>
              <a:buChar char="•"/>
            </a:pPr>
            <a:r>
              <a:rPr lang="en-US" i="0" dirty="0">
                <a:solidFill>
                  <a:schemeClr val="tx1"/>
                </a:solidFill>
                <a:latin typeface="Palatino" pitchFamily="2" charset="77"/>
                <a:ea typeface="Palatino" pitchFamily="2" charset="77"/>
              </a:rPr>
              <a:t>With given parameters, the BTB Entries for </a:t>
            </a:r>
            <a:r>
              <a:rPr lang="en-US" i="0" dirty="0" err="1">
                <a:solidFill>
                  <a:schemeClr val="tx1"/>
                </a:solidFill>
                <a:latin typeface="Palatino" pitchFamily="2" charset="77"/>
                <a:ea typeface="Palatino" pitchFamily="2" charset="77"/>
              </a:rPr>
              <a:t>TournamentBP</a:t>
            </a:r>
            <a:r>
              <a:rPr lang="en-US" i="0" dirty="0">
                <a:solidFill>
                  <a:schemeClr val="tx1"/>
                </a:solidFill>
                <a:latin typeface="Palatino" pitchFamily="2" charset="77"/>
                <a:ea typeface="Palatino" pitchFamily="2" charset="77"/>
              </a:rPr>
              <a:t> is not sufficient. Therefore, the </a:t>
            </a:r>
            <a:r>
              <a:rPr lang="en-US" i="0" dirty="0" err="1">
                <a:solidFill>
                  <a:schemeClr val="tx1"/>
                </a:solidFill>
                <a:latin typeface="Palatino" pitchFamily="2" charset="77"/>
                <a:ea typeface="Palatino" pitchFamily="2" charset="77"/>
              </a:rPr>
              <a:t>BTBMissPct</a:t>
            </a:r>
            <a:r>
              <a:rPr lang="en-US" i="0" dirty="0">
                <a:solidFill>
                  <a:schemeClr val="tx1"/>
                </a:solidFill>
                <a:latin typeface="Palatino" pitchFamily="2" charset="77"/>
                <a:ea typeface="Palatino" pitchFamily="2" charset="77"/>
              </a:rPr>
              <a:t> of </a:t>
            </a:r>
            <a:r>
              <a:rPr lang="en-US" i="0" dirty="0" err="1">
                <a:solidFill>
                  <a:schemeClr val="tx1"/>
                </a:solidFill>
                <a:latin typeface="Palatino" pitchFamily="2" charset="77"/>
                <a:ea typeface="Palatino" pitchFamily="2" charset="77"/>
              </a:rPr>
              <a:t>TournamentBP</a:t>
            </a:r>
            <a:r>
              <a:rPr lang="en-US" i="0" dirty="0">
                <a:solidFill>
                  <a:schemeClr val="tx1"/>
                </a:solidFill>
                <a:latin typeface="Palatino" pitchFamily="2" charset="77"/>
                <a:ea typeface="Palatino" pitchFamily="2" charset="77"/>
              </a:rPr>
              <a:t> is very high</a:t>
            </a:r>
          </a:p>
          <a:p>
            <a:pPr marL="342900" indent="-342900">
              <a:buFont typeface="Arial" panose="020B0604020202020204" pitchFamily="34" charset="0"/>
              <a:buChar char="•"/>
            </a:pPr>
            <a:r>
              <a:rPr lang="en-US" i="0" dirty="0">
                <a:solidFill>
                  <a:schemeClr val="tx1"/>
                </a:solidFill>
                <a:latin typeface="Palatino" pitchFamily="2" charset="77"/>
                <a:ea typeface="Palatino" pitchFamily="2" charset="77"/>
              </a:rPr>
              <a:t>From the </a:t>
            </a:r>
            <a:r>
              <a:rPr lang="en-US" i="0" dirty="0" err="1">
                <a:solidFill>
                  <a:schemeClr val="tx1"/>
                </a:solidFill>
                <a:latin typeface="Palatino" pitchFamily="2" charset="77"/>
                <a:ea typeface="Palatino" pitchFamily="2" charset="77"/>
              </a:rPr>
              <a:t>BranchMispredPercent</a:t>
            </a:r>
            <a:r>
              <a:rPr lang="en-US" i="0" dirty="0">
                <a:solidFill>
                  <a:schemeClr val="tx1"/>
                </a:solidFill>
                <a:latin typeface="Palatino" pitchFamily="2" charset="77"/>
                <a:ea typeface="Palatino" pitchFamily="2" charset="77"/>
              </a:rPr>
              <a:t>(429.mcf) point of view, </a:t>
            </a:r>
            <a:r>
              <a:rPr lang="en-US" i="0" dirty="0" err="1">
                <a:solidFill>
                  <a:schemeClr val="tx1"/>
                </a:solidFill>
                <a:latin typeface="Palatino" pitchFamily="2" charset="77"/>
                <a:ea typeface="Palatino" pitchFamily="2" charset="77"/>
              </a:rPr>
              <a:t>TournamentBP</a:t>
            </a:r>
            <a:r>
              <a:rPr lang="en-US" i="0" dirty="0">
                <a:solidFill>
                  <a:schemeClr val="tx1"/>
                </a:solidFill>
                <a:latin typeface="Palatino" pitchFamily="2" charset="77"/>
                <a:ea typeface="Palatino" pitchFamily="2" charset="77"/>
              </a:rPr>
              <a:t> &gt; </a:t>
            </a:r>
            <a:r>
              <a:rPr lang="en-US" i="0" dirty="0" err="1">
                <a:solidFill>
                  <a:schemeClr val="tx1"/>
                </a:solidFill>
                <a:latin typeface="Palatino" pitchFamily="2" charset="77"/>
                <a:ea typeface="Palatino" pitchFamily="2" charset="77"/>
              </a:rPr>
              <a:t>BiModeBP</a:t>
            </a:r>
            <a:r>
              <a:rPr lang="en-US" i="0" dirty="0">
                <a:solidFill>
                  <a:schemeClr val="tx1"/>
                </a:solidFill>
                <a:latin typeface="Palatino" pitchFamily="2" charset="77"/>
                <a:ea typeface="Palatino" pitchFamily="2" charset="77"/>
              </a:rPr>
              <a:t> &gt; </a:t>
            </a:r>
            <a:r>
              <a:rPr lang="en-US" i="0" dirty="0" err="1">
                <a:solidFill>
                  <a:schemeClr val="tx1"/>
                </a:solidFill>
                <a:latin typeface="Palatino" pitchFamily="2" charset="77"/>
                <a:ea typeface="Palatino" pitchFamily="2" charset="77"/>
              </a:rPr>
              <a:t>LocalBP</a:t>
            </a:r>
            <a:endParaRPr lang="en-US" i="0" dirty="0">
              <a:solidFill>
                <a:schemeClr val="tx1"/>
              </a:solidFill>
              <a:latin typeface="Palatino" pitchFamily="2" charset="77"/>
              <a:ea typeface="Palatino" pitchFamily="2" charset="77"/>
            </a:endParaRPr>
          </a:p>
          <a:p>
            <a:pPr marL="342900" indent="-342900">
              <a:buFont typeface="Arial" panose="020B0604020202020204" pitchFamily="34" charset="0"/>
              <a:buChar char="•"/>
            </a:pPr>
            <a:r>
              <a:rPr lang="en-US" b="1" i="0" u="sng" dirty="0">
                <a:solidFill>
                  <a:schemeClr val="tx1"/>
                </a:solidFill>
                <a:latin typeface="Palatino" pitchFamily="2" charset="77"/>
                <a:ea typeface="Palatino" pitchFamily="2" charset="77"/>
              </a:rPr>
              <a:t>Conclusion</a:t>
            </a:r>
            <a:r>
              <a:rPr lang="en-US" i="0" dirty="0">
                <a:solidFill>
                  <a:schemeClr val="tx1"/>
                </a:solidFill>
                <a:latin typeface="Palatino" pitchFamily="2" charset="77"/>
                <a:ea typeface="Palatino" pitchFamily="2" charset="77"/>
              </a:rPr>
              <a:t>: </a:t>
            </a:r>
          </a:p>
          <a:p>
            <a:pPr marL="866775" lvl="1" indent="-342900">
              <a:buFont typeface="Apple Symbols" panose="02000000000000000000" pitchFamily="2" charset="-79"/>
              <a:buChar char="⎼"/>
            </a:pPr>
            <a:r>
              <a:rPr lang="en-US" dirty="0">
                <a:latin typeface="Palatino"/>
              </a:rPr>
              <a:t>Although </a:t>
            </a:r>
            <a:r>
              <a:rPr lang="en-US" dirty="0" err="1">
                <a:latin typeface="Palatino"/>
              </a:rPr>
              <a:t>TournamentBP</a:t>
            </a:r>
            <a:r>
              <a:rPr lang="en-US" dirty="0">
                <a:latin typeface="Palatino"/>
              </a:rPr>
              <a:t> has the potential to have the highest overall accuracy, it needs enough resources to make it work.</a:t>
            </a:r>
            <a:endParaRPr lang="en-US" i="0" dirty="0">
              <a:latin typeface="Palatino"/>
            </a:endParaRPr>
          </a:p>
          <a:p>
            <a:pPr marL="866775" lvl="1" indent="-342900">
              <a:buFont typeface="Apple Symbols" panose="02000000000000000000" pitchFamily="2" charset="-79"/>
              <a:buChar char="⎼"/>
            </a:pPr>
            <a:r>
              <a:rPr lang="en-US" dirty="0">
                <a:latin typeface="Palatino"/>
              </a:rPr>
              <a:t>The choice of branch predictor </a:t>
            </a:r>
            <a:r>
              <a:rPr lang="en-US">
                <a:latin typeface="Palatino"/>
              </a:rPr>
              <a:t>is important</a:t>
            </a:r>
            <a:r>
              <a:rPr lang="en-US" dirty="0">
                <a:latin typeface="Palatino"/>
              </a:rPr>
              <a:t>. For some types of programs, selecting </a:t>
            </a:r>
            <a:r>
              <a:rPr lang="en-US" dirty="0" err="1">
                <a:latin typeface="Palatino"/>
              </a:rPr>
              <a:t>localBP</a:t>
            </a:r>
            <a:r>
              <a:rPr lang="en-US" dirty="0">
                <a:latin typeface="Palatino"/>
              </a:rPr>
              <a:t> can save resources while getting high accuracy.</a:t>
            </a:r>
            <a:endParaRPr lang="en-US" dirty="0"/>
          </a:p>
          <a:p>
            <a:pPr marL="523875" lvl="1">
              <a:buNone/>
            </a:pPr>
            <a:endParaRPr lang="en-US" altLang="zh-CN" i="0" dirty="0"/>
          </a:p>
        </p:txBody>
      </p:sp>
    </p:spTree>
    <p:extLst>
      <p:ext uri="{BB962C8B-B14F-4D97-AF65-F5344CB8AC3E}">
        <p14:creationId xmlns:p14="http://schemas.microsoft.com/office/powerpoint/2010/main" val="311906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a:xfrm>
            <a:off x="914400" y="329845"/>
            <a:ext cx="10363200" cy="914402"/>
          </a:xfrm>
        </p:spPr>
        <p:txBody>
          <a:bodyPr/>
          <a:lstStyle/>
          <a:p>
            <a:r>
              <a:rPr lang="en-US">
                <a:latin typeface="Palatino" pitchFamily="2" charset="77"/>
                <a:ea typeface="Palatino" pitchFamily="2" charset="77"/>
              </a:rPr>
              <a:t>Exploration - BTBEntries on LocalBP</a:t>
            </a:r>
          </a:p>
        </p:txBody>
      </p:sp>
      <p:sp>
        <p:nvSpPr>
          <p:cNvPr id="8" name="TextBox 7">
            <a:extLst>
              <a:ext uri="{FF2B5EF4-FFF2-40B4-BE49-F238E27FC236}">
                <a16:creationId xmlns:a16="http://schemas.microsoft.com/office/drawing/2014/main" id="{5D0A4AE2-7768-C039-C19D-C72072359383}"/>
              </a:ext>
            </a:extLst>
          </p:cNvPr>
          <p:cNvSpPr txBox="1"/>
          <p:nvPr/>
        </p:nvSpPr>
        <p:spPr>
          <a:xfrm>
            <a:off x="1355557" y="1064678"/>
            <a:ext cx="9480885" cy="553998"/>
          </a:xfrm>
          <a:prstGeom prst="rect">
            <a:avLst/>
          </a:prstGeom>
          <a:noFill/>
        </p:spPr>
        <p:txBody>
          <a:bodyPr wrap="square" lIns="0" tIns="0" rIns="0" bIns="0" rtlCol="0">
            <a:spAutoFit/>
          </a:bodyPr>
          <a:lstStyle/>
          <a:p>
            <a:pPr marL="550320" indent="-380990">
              <a:buSzPts val="1600"/>
              <a:buFont typeface="Arial" panose="020B0604020202020204" pitchFamily="34" charset="0"/>
              <a:buChar char="•"/>
            </a:pPr>
            <a:r>
              <a:rPr lang="en-US" altLang="zh-TW" sz="1800" dirty="0">
                <a:latin typeface="Palatino" pitchFamily="2" charset="77"/>
                <a:ea typeface="Palatino" pitchFamily="2" charset="77"/>
              </a:rPr>
              <a:t>1024 BTB entries is enough for benchmark 401.bzip2</a:t>
            </a:r>
          </a:p>
          <a:p>
            <a:pPr marL="550320" indent="-380990">
              <a:buSzPts val="1600"/>
              <a:buFont typeface="Arial" panose="020B0604020202020204" pitchFamily="34" charset="0"/>
              <a:buChar char="•"/>
            </a:pPr>
            <a:r>
              <a:rPr lang="en-US" sz="1800" dirty="0">
                <a:latin typeface="Palatino" pitchFamily="2" charset="77"/>
                <a:ea typeface="Palatino" pitchFamily="2" charset="77"/>
              </a:rPr>
              <a:t>Needs </a:t>
            </a:r>
            <a:r>
              <a:rPr lang="en-US" altLang="zh-TW" sz="1800" dirty="0">
                <a:latin typeface="Palatino" pitchFamily="2" charset="77"/>
                <a:ea typeface="Palatino" pitchFamily="2" charset="77"/>
              </a:rPr>
              <a:t>4096</a:t>
            </a:r>
            <a:r>
              <a:rPr lang="en-US" sz="1800" dirty="0">
                <a:latin typeface="Palatino" pitchFamily="2" charset="77"/>
                <a:ea typeface="Palatino" pitchFamily="2" charset="77"/>
              </a:rPr>
              <a:t> BTB entries for 429.mcf</a:t>
            </a:r>
          </a:p>
        </p:txBody>
      </p:sp>
      <p:graphicFrame>
        <p:nvGraphicFramePr>
          <p:cNvPr id="12" name="Content Placeholder 11">
            <a:extLst>
              <a:ext uri="{FF2B5EF4-FFF2-40B4-BE49-F238E27FC236}">
                <a16:creationId xmlns:a16="http://schemas.microsoft.com/office/drawing/2014/main" id="{A536AA9C-7DCC-F8A7-1666-BE478FB80A32}"/>
              </a:ext>
            </a:extLst>
          </p:cNvPr>
          <p:cNvGraphicFramePr>
            <a:graphicFrameLocks noGrp="1"/>
          </p:cNvGraphicFramePr>
          <p:nvPr>
            <p:extLst>
              <p:ext uri="{D42A27DB-BD31-4B8C-83A1-F6EECF244321}">
                <p14:modId xmlns:p14="http://schemas.microsoft.com/office/powerpoint/2010/main" val="294985303"/>
              </p:ext>
            </p:extLst>
          </p:nvPr>
        </p:nvGraphicFramePr>
        <p:xfrm>
          <a:off x="6273116" y="1807663"/>
          <a:ext cx="5442284" cy="4077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11">
            <a:extLst>
              <a:ext uri="{FF2B5EF4-FFF2-40B4-BE49-F238E27FC236}">
                <a16:creationId xmlns:a16="http://schemas.microsoft.com/office/drawing/2014/main" id="{EB4C93EB-EAE2-3916-E118-5390534089C0}"/>
              </a:ext>
            </a:extLst>
          </p:cNvPr>
          <p:cNvGraphicFramePr>
            <a:graphicFrameLocks noGrp="1"/>
          </p:cNvGraphicFramePr>
          <p:nvPr>
            <p:extLst>
              <p:ext uri="{D42A27DB-BD31-4B8C-83A1-F6EECF244321}">
                <p14:modId xmlns:p14="http://schemas.microsoft.com/office/powerpoint/2010/main" val="2847173606"/>
              </p:ext>
            </p:extLst>
          </p:nvPr>
        </p:nvGraphicFramePr>
        <p:xfrm>
          <a:off x="914400" y="1807663"/>
          <a:ext cx="5004486" cy="40778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022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a:xfrm>
            <a:off x="806450" y="358028"/>
            <a:ext cx="10579100" cy="576164"/>
          </a:xfrm>
        </p:spPr>
        <p:txBody>
          <a:bodyPr/>
          <a:lstStyle/>
          <a:p>
            <a:r>
              <a:rPr lang="en-US">
                <a:latin typeface="Palatino" pitchFamily="2" charset="77"/>
                <a:ea typeface="Palatino" pitchFamily="2" charset="77"/>
              </a:rPr>
              <a:t>Exploration – Local Predictor size on LocalBP</a:t>
            </a:r>
          </a:p>
        </p:txBody>
      </p:sp>
      <p:sp>
        <p:nvSpPr>
          <p:cNvPr id="6" name="TextBox 5">
            <a:extLst>
              <a:ext uri="{FF2B5EF4-FFF2-40B4-BE49-F238E27FC236}">
                <a16:creationId xmlns:a16="http://schemas.microsoft.com/office/drawing/2014/main" id="{A613DA0C-0A8A-1436-72AB-C9CCB1E43B7B}"/>
              </a:ext>
            </a:extLst>
          </p:cNvPr>
          <p:cNvSpPr txBox="1"/>
          <p:nvPr/>
        </p:nvSpPr>
        <p:spPr>
          <a:xfrm>
            <a:off x="362603" y="934192"/>
            <a:ext cx="11466794" cy="1384995"/>
          </a:xfrm>
          <a:prstGeom prst="rect">
            <a:avLst/>
          </a:prstGeom>
          <a:noFill/>
        </p:spPr>
        <p:txBody>
          <a:bodyPr wrap="square" lIns="0" tIns="0" rIns="0" bIns="0" numCol="2" rtlCol="0">
            <a:spAutoFit/>
          </a:bodyPr>
          <a:lstStyle/>
          <a:p>
            <a:pPr marL="550320" indent="-380990">
              <a:buSzPts val="1600"/>
              <a:buFont typeface="Arial" panose="020B0604020202020204" pitchFamily="34" charset="0"/>
              <a:buChar char="•"/>
            </a:pPr>
            <a:r>
              <a:rPr lang="en-US">
                <a:latin typeface="Palatino" pitchFamily="2" charset="77"/>
                <a:ea typeface="Palatino" pitchFamily="2" charset="77"/>
              </a:rPr>
              <a:t>Local predictor size of 512 bytes is large enough for both 401.bzip2 and 429.mcf</a:t>
            </a:r>
          </a:p>
          <a:p>
            <a:pPr marL="550320" indent="-380990">
              <a:buSzPts val="1600"/>
              <a:buFont typeface="Arial" panose="020B0604020202020204" pitchFamily="34" charset="0"/>
              <a:buChar char="•"/>
            </a:pPr>
            <a:r>
              <a:rPr lang="en-US">
                <a:latin typeface="Palatino" pitchFamily="2" charset="77"/>
                <a:ea typeface="Palatino" pitchFamily="2" charset="77"/>
              </a:rPr>
              <a:t>Increasing the size of local predictor size does not improve BTBMissPct nor BranchMispredPercent significantly</a:t>
            </a:r>
          </a:p>
          <a:p>
            <a:pPr marL="550320" indent="-380990">
              <a:buSzPts val="1600"/>
              <a:buFont typeface="Arial" panose="020B0604020202020204" pitchFamily="34" charset="0"/>
              <a:buChar char="•"/>
            </a:pPr>
            <a:r>
              <a:rPr lang="en-US">
                <a:latin typeface="Palatino" pitchFamily="2" charset="77"/>
                <a:ea typeface="Palatino" pitchFamily="2" charset="77"/>
              </a:rPr>
              <a:t>The best configuration for local predictor would be </a:t>
            </a:r>
          </a:p>
          <a:p>
            <a:pPr marL="950364" lvl="1" indent="-171450">
              <a:buSzPts val="1600"/>
              <a:buFont typeface="System Font Regular"/>
              <a:buChar char="-"/>
            </a:pPr>
            <a:r>
              <a:rPr lang="en-US" sz="1600">
                <a:latin typeface="Palatino" pitchFamily="2" charset="77"/>
                <a:ea typeface="Palatino" pitchFamily="2" charset="77"/>
              </a:rPr>
              <a:t>BTB entries: 4096</a:t>
            </a:r>
          </a:p>
          <a:p>
            <a:pPr marL="950364" lvl="1" indent="-171450">
              <a:buSzPts val="1600"/>
              <a:buFont typeface="System Font Regular"/>
              <a:buChar char="-"/>
            </a:pPr>
            <a:r>
              <a:rPr lang="en-US" sz="1600">
                <a:latin typeface="Palatino" pitchFamily="2" charset="77"/>
                <a:ea typeface="Palatino" pitchFamily="2" charset="77"/>
              </a:rPr>
              <a:t>Local predictor size: 512</a:t>
            </a:r>
          </a:p>
        </p:txBody>
      </p:sp>
      <p:graphicFrame>
        <p:nvGraphicFramePr>
          <p:cNvPr id="10" name="Content Placeholder 11">
            <a:extLst>
              <a:ext uri="{FF2B5EF4-FFF2-40B4-BE49-F238E27FC236}">
                <a16:creationId xmlns:a16="http://schemas.microsoft.com/office/drawing/2014/main" id="{D504B92E-4E69-41C2-D92D-B693B7B5028A}"/>
              </a:ext>
            </a:extLst>
          </p:cNvPr>
          <p:cNvGraphicFramePr>
            <a:graphicFrameLocks noGrp="1"/>
          </p:cNvGraphicFramePr>
          <p:nvPr>
            <p:extLst>
              <p:ext uri="{D42A27DB-BD31-4B8C-83A1-F6EECF244321}">
                <p14:modId xmlns:p14="http://schemas.microsoft.com/office/powerpoint/2010/main" val="3980983097"/>
              </p:ext>
            </p:extLst>
          </p:nvPr>
        </p:nvGraphicFramePr>
        <p:xfrm>
          <a:off x="6389226" y="1974292"/>
          <a:ext cx="5644728" cy="4077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ontent Placeholder 11">
            <a:extLst>
              <a:ext uri="{FF2B5EF4-FFF2-40B4-BE49-F238E27FC236}">
                <a16:creationId xmlns:a16="http://schemas.microsoft.com/office/drawing/2014/main" id="{664FFF31-2235-B0FE-432A-E28B2CF620ED}"/>
              </a:ext>
            </a:extLst>
          </p:cNvPr>
          <p:cNvGraphicFramePr>
            <a:graphicFrameLocks noGrp="1"/>
          </p:cNvGraphicFramePr>
          <p:nvPr>
            <p:extLst>
              <p:ext uri="{D42A27DB-BD31-4B8C-83A1-F6EECF244321}">
                <p14:modId xmlns:p14="http://schemas.microsoft.com/office/powerpoint/2010/main" val="3954716326"/>
              </p:ext>
            </p:extLst>
          </p:nvPr>
        </p:nvGraphicFramePr>
        <p:xfrm>
          <a:off x="567160" y="2146740"/>
          <a:ext cx="5528840" cy="40778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3388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B392EC-88F9-3AA9-B363-6E522544E4CD}"/>
              </a:ext>
            </a:extLst>
          </p:cNvPr>
          <p:cNvSpPr>
            <a:spLocks noGrp="1"/>
          </p:cNvSpPr>
          <p:nvPr>
            <p:ph type="title"/>
          </p:nvPr>
        </p:nvSpPr>
        <p:spPr>
          <a:xfrm>
            <a:off x="914400" y="337349"/>
            <a:ext cx="10363200" cy="914402"/>
          </a:xfrm>
        </p:spPr>
        <p:txBody>
          <a:bodyPr/>
          <a:lstStyle/>
          <a:p>
            <a:r>
              <a:rPr lang="en-US">
                <a:latin typeface="Palatino" pitchFamily="2" charset="77"/>
                <a:ea typeface="Palatino" pitchFamily="2" charset="77"/>
              </a:rPr>
              <a:t>Exploration – BTB Entries in BiModeBP</a:t>
            </a:r>
            <a:endParaRPr lang="en-US"/>
          </a:p>
        </p:txBody>
      </p:sp>
      <p:sp>
        <p:nvSpPr>
          <p:cNvPr id="7" name="TextBox 6">
            <a:extLst>
              <a:ext uri="{FF2B5EF4-FFF2-40B4-BE49-F238E27FC236}">
                <a16:creationId xmlns:a16="http://schemas.microsoft.com/office/drawing/2014/main" id="{2F0A52C6-E783-AACA-4F0E-94BC67809C98}"/>
              </a:ext>
            </a:extLst>
          </p:cNvPr>
          <p:cNvSpPr txBox="1"/>
          <p:nvPr/>
        </p:nvSpPr>
        <p:spPr>
          <a:xfrm>
            <a:off x="1246467" y="1179015"/>
            <a:ext cx="4849533" cy="553998"/>
          </a:xfrm>
          <a:prstGeom prst="rect">
            <a:avLst/>
          </a:prstGeom>
          <a:noFill/>
        </p:spPr>
        <p:txBody>
          <a:bodyPr wrap="none" lIns="0" tIns="0" rIns="0" bIns="0" rtlCol="0">
            <a:spAutoFit/>
          </a:bodyPr>
          <a:lstStyle/>
          <a:p>
            <a:pPr marL="550320" indent="-380990">
              <a:buSzPts val="1600"/>
              <a:buFont typeface="Arial" panose="020B0604020202020204" pitchFamily="34" charset="0"/>
              <a:buChar char="•"/>
            </a:pPr>
            <a:r>
              <a:rPr lang="en-US" sz="1800">
                <a:latin typeface="Palatino" pitchFamily="2" charset="77"/>
                <a:ea typeface="Palatino" pitchFamily="2" charset="77"/>
              </a:rPr>
              <a:t>1024 BTB entries is sufficient for 401.bzip2</a:t>
            </a:r>
          </a:p>
          <a:p>
            <a:pPr marL="550320" indent="-380990">
              <a:buSzPts val="1600"/>
              <a:buFont typeface="Arial" panose="020B0604020202020204" pitchFamily="34" charset="0"/>
              <a:buChar char="•"/>
            </a:pPr>
            <a:r>
              <a:rPr lang="en-US" sz="1800">
                <a:latin typeface="Palatino" pitchFamily="2" charset="77"/>
                <a:ea typeface="Palatino" pitchFamily="2" charset="77"/>
              </a:rPr>
              <a:t>429.mcf needs 4096 BTB entries</a:t>
            </a:r>
          </a:p>
        </p:txBody>
      </p:sp>
      <p:graphicFrame>
        <p:nvGraphicFramePr>
          <p:cNvPr id="8" name="Content Placeholder 11">
            <a:extLst>
              <a:ext uri="{FF2B5EF4-FFF2-40B4-BE49-F238E27FC236}">
                <a16:creationId xmlns:a16="http://schemas.microsoft.com/office/drawing/2014/main" id="{6E879BE3-0A97-5A5C-A7DC-63AF44F71714}"/>
              </a:ext>
            </a:extLst>
          </p:cNvPr>
          <p:cNvGraphicFramePr>
            <a:graphicFrameLocks noGrp="1"/>
          </p:cNvGraphicFramePr>
          <p:nvPr>
            <p:extLst>
              <p:ext uri="{D42A27DB-BD31-4B8C-83A1-F6EECF244321}">
                <p14:modId xmlns:p14="http://schemas.microsoft.com/office/powerpoint/2010/main" val="3943796614"/>
              </p:ext>
            </p:extLst>
          </p:nvPr>
        </p:nvGraphicFramePr>
        <p:xfrm>
          <a:off x="1130720" y="1946854"/>
          <a:ext cx="4965280" cy="4077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11">
            <a:extLst>
              <a:ext uri="{FF2B5EF4-FFF2-40B4-BE49-F238E27FC236}">
                <a16:creationId xmlns:a16="http://schemas.microsoft.com/office/drawing/2014/main" id="{D08511AC-18E6-93F5-6858-F4E1F6985506}"/>
              </a:ext>
            </a:extLst>
          </p:cNvPr>
          <p:cNvGraphicFramePr>
            <a:graphicFrameLocks noGrp="1"/>
          </p:cNvGraphicFramePr>
          <p:nvPr>
            <p:extLst>
              <p:ext uri="{D42A27DB-BD31-4B8C-83A1-F6EECF244321}">
                <p14:modId xmlns:p14="http://schemas.microsoft.com/office/powerpoint/2010/main" val="437535688"/>
              </p:ext>
            </p:extLst>
          </p:nvPr>
        </p:nvGraphicFramePr>
        <p:xfrm>
          <a:off x="6407288" y="1946854"/>
          <a:ext cx="5181338" cy="40778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4227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a:xfrm>
            <a:off x="914400" y="273250"/>
            <a:ext cx="10363200" cy="914402"/>
          </a:xfrm>
        </p:spPr>
        <p:txBody>
          <a:bodyPr/>
          <a:lstStyle/>
          <a:p>
            <a:r>
              <a:rPr lang="en-US"/>
              <a:t>Exploration – Predictor sizes on BiModeBP</a:t>
            </a:r>
          </a:p>
        </p:txBody>
      </p:sp>
      <p:sp>
        <p:nvSpPr>
          <p:cNvPr id="4" name="TextBox 3">
            <a:extLst>
              <a:ext uri="{FF2B5EF4-FFF2-40B4-BE49-F238E27FC236}">
                <a16:creationId xmlns:a16="http://schemas.microsoft.com/office/drawing/2014/main" id="{3AA89BB2-B78B-7EDD-0918-89ABA8645967}"/>
              </a:ext>
            </a:extLst>
          </p:cNvPr>
          <p:cNvSpPr txBox="1"/>
          <p:nvPr/>
        </p:nvSpPr>
        <p:spPr>
          <a:xfrm>
            <a:off x="914401" y="1089743"/>
            <a:ext cx="10363199" cy="1551194"/>
          </a:xfrm>
          <a:prstGeom prst="rect">
            <a:avLst/>
          </a:prstGeom>
          <a:noFill/>
        </p:spPr>
        <p:txBody>
          <a:bodyPr wrap="square" lIns="0" tIns="0" rIns="0" bIns="0" numCol="2" rtlCol="0" anchor="t">
            <a:spAutoFit/>
          </a:bodyPr>
          <a:lstStyle/>
          <a:p>
            <a:pPr marL="549910" indent="-380365">
              <a:buSzPts val="1600"/>
              <a:buFont typeface="Arial" panose="020B0604020202020204" pitchFamily="34" charset="0"/>
              <a:buChar char="•"/>
            </a:pPr>
            <a:r>
              <a:rPr lang="en-US" sz="1600">
                <a:latin typeface="Palatino"/>
                <a:ea typeface="Palatino" pitchFamily="2" charset="77"/>
              </a:rPr>
              <a:t>Increasing global and choice predictor size from 1024 to 2048 greatly reduce </a:t>
            </a:r>
            <a:r>
              <a:rPr lang="en-US" sz="1600" err="1">
                <a:latin typeface="Palatino"/>
                <a:ea typeface="Palatino" pitchFamily="2" charset="77"/>
              </a:rPr>
              <a:t>BTBMissPct</a:t>
            </a:r>
            <a:r>
              <a:rPr lang="en-US" sz="1600">
                <a:latin typeface="Palatino"/>
                <a:ea typeface="Palatino" pitchFamily="2" charset="77"/>
              </a:rPr>
              <a:t> by 5.3% for 429.mcf</a:t>
            </a:r>
          </a:p>
          <a:p>
            <a:pPr marL="549910" indent="-380365">
              <a:lnSpc>
                <a:spcPct val="114999"/>
              </a:lnSpc>
              <a:buSzPts val="1600"/>
              <a:buFont typeface="Arial" panose="020B0604020202020204" pitchFamily="34" charset="0"/>
              <a:buChar char="•"/>
            </a:pPr>
            <a:r>
              <a:rPr lang="en-US" sz="1600">
                <a:latin typeface="Palatino"/>
                <a:ea typeface="Palatino" pitchFamily="2" charset="77"/>
              </a:rPr>
              <a:t>Increasing global and choice predictor size after 2048 does not have significant impact.</a:t>
            </a:r>
          </a:p>
          <a:p>
            <a:pPr marL="549910" indent="-380365">
              <a:buSzPts val="1600"/>
              <a:buFont typeface="Arial" panose="020B0604020202020204" pitchFamily="34" charset="0"/>
              <a:buChar char="•"/>
            </a:pPr>
            <a:endParaRPr lang="en-US" sz="1600">
              <a:latin typeface="Palatino" pitchFamily="2" charset="77"/>
              <a:ea typeface="Palatino" pitchFamily="2" charset="77"/>
            </a:endParaRPr>
          </a:p>
          <a:p>
            <a:pPr marL="549910" indent="-380365">
              <a:buSzPts val="1600"/>
              <a:buFont typeface="Arial" panose="020B0604020202020204" pitchFamily="34" charset="0"/>
              <a:buChar char="•"/>
            </a:pPr>
            <a:r>
              <a:rPr lang="en-US" sz="1600">
                <a:latin typeface="Palatino"/>
                <a:ea typeface="Palatino" pitchFamily="2" charset="77"/>
              </a:rPr>
              <a:t>The best configuration for </a:t>
            </a:r>
            <a:r>
              <a:rPr lang="en-US" sz="1600" err="1">
                <a:latin typeface="Palatino"/>
                <a:ea typeface="Palatino" pitchFamily="2" charset="77"/>
              </a:rPr>
              <a:t>TournamentBP</a:t>
            </a:r>
            <a:r>
              <a:rPr lang="en-US" sz="1600">
                <a:latin typeface="Palatino"/>
                <a:ea typeface="Palatino" pitchFamily="2" charset="77"/>
              </a:rPr>
              <a:t> would be</a:t>
            </a:r>
          </a:p>
          <a:p>
            <a:pPr marL="1064260" lvl="1" indent="-285750">
              <a:buSzPts val="1600"/>
              <a:buFont typeface="System Font Regular"/>
              <a:buChar char="-"/>
            </a:pPr>
            <a:r>
              <a:rPr lang="en-US" sz="1600">
                <a:latin typeface="Palatino"/>
                <a:ea typeface="Palatino" pitchFamily="2" charset="77"/>
              </a:rPr>
              <a:t>BTB entries: 4096</a:t>
            </a:r>
          </a:p>
          <a:p>
            <a:pPr marL="1064260" lvl="1" indent="-285750">
              <a:buSzPts val="1600"/>
              <a:buFont typeface="System Font Regular"/>
              <a:buChar char="-"/>
            </a:pPr>
            <a:r>
              <a:rPr lang="en-US" sz="1600">
                <a:latin typeface="Palatino"/>
                <a:ea typeface="Palatino" pitchFamily="2" charset="77"/>
              </a:rPr>
              <a:t>Global predictor size: 2048 (or 8192)</a:t>
            </a:r>
          </a:p>
          <a:p>
            <a:pPr marL="1521460" lvl="1" indent="-285750">
              <a:buSzPts val="1600"/>
              <a:buFont typeface="Arial"/>
              <a:buChar char="•"/>
            </a:pPr>
            <a:r>
              <a:rPr lang="en-US" sz="1600">
                <a:latin typeface="Palatino"/>
                <a:ea typeface="Palatino" pitchFamily="2" charset="77"/>
              </a:rPr>
              <a:t>Chois predictor size: 2048 </a:t>
            </a:r>
            <a:r>
              <a:rPr lang="en-US" sz="1600">
                <a:ea typeface="+mn-lt"/>
                <a:cs typeface="+mn-lt"/>
              </a:rPr>
              <a:t>(or 8192)</a:t>
            </a:r>
          </a:p>
          <a:p>
            <a:pPr marL="1064260" lvl="1" indent="-285750">
              <a:buSzPts val="1600"/>
              <a:buFont typeface="System Font Regular"/>
              <a:buChar char="-"/>
            </a:pPr>
            <a:endParaRPr lang="en-US" sz="1600">
              <a:latin typeface="Palatino" pitchFamily="2" charset="77"/>
              <a:ea typeface="Palatino" pitchFamily="2" charset="77"/>
            </a:endParaRPr>
          </a:p>
        </p:txBody>
      </p:sp>
      <p:graphicFrame>
        <p:nvGraphicFramePr>
          <p:cNvPr id="5" name="Content Placeholder 11">
            <a:extLst>
              <a:ext uri="{FF2B5EF4-FFF2-40B4-BE49-F238E27FC236}">
                <a16:creationId xmlns:a16="http://schemas.microsoft.com/office/drawing/2014/main" id="{70497D9A-F200-9792-E371-F75594C43B12}"/>
              </a:ext>
            </a:extLst>
          </p:cNvPr>
          <p:cNvGraphicFramePr>
            <a:graphicFrameLocks noGrp="1"/>
          </p:cNvGraphicFramePr>
          <p:nvPr>
            <p:extLst>
              <p:ext uri="{D42A27DB-BD31-4B8C-83A1-F6EECF244321}">
                <p14:modId xmlns:p14="http://schemas.microsoft.com/office/powerpoint/2010/main" val="3428961098"/>
              </p:ext>
            </p:extLst>
          </p:nvPr>
        </p:nvGraphicFramePr>
        <p:xfrm>
          <a:off x="474561" y="2543027"/>
          <a:ext cx="5693627" cy="34063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11">
            <a:extLst>
              <a:ext uri="{FF2B5EF4-FFF2-40B4-BE49-F238E27FC236}">
                <a16:creationId xmlns:a16="http://schemas.microsoft.com/office/drawing/2014/main" id="{4F264224-B1C5-4CB4-D143-2E17C2D29FF6}"/>
              </a:ext>
            </a:extLst>
          </p:cNvPr>
          <p:cNvGraphicFramePr>
            <a:graphicFrameLocks noGrp="1"/>
          </p:cNvGraphicFramePr>
          <p:nvPr>
            <p:extLst>
              <p:ext uri="{D42A27DB-BD31-4B8C-83A1-F6EECF244321}">
                <p14:modId xmlns:p14="http://schemas.microsoft.com/office/powerpoint/2010/main" val="2273508625"/>
              </p:ext>
            </p:extLst>
          </p:nvPr>
        </p:nvGraphicFramePr>
        <p:xfrm>
          <a:off x="6535838" y="2307937"/>
          <a:ext cx="4898050" cy="3876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01180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a:xfrm>
            <a:off x="914400" y="316523"/>
            <a:ext cx="10363200" cy="914402"/>
          </a:xfrm>
        </p:spPr>
        <p:txBody>
          <a:bodyPr/>
          <a:lstStyle/>
          <a:p>
            <a:r>
              <a:rPr lang="en-US"/>
              <a:t>Exploration – BTB Entries on TournamentBP</a:t>
            </a:r>
          </a:p>
        </p:txBody>
      </p:sp>
      <p:sp>
        <p:nvSpPr>
          <p:cNvPr id="4" name="TextBox 3">
            <a:extLst>
              <a:ext uri="{FF2B5EF4-FFF2-40B4-BE49-F238E27FC236}">
                <a16:creationId xmlns:a16="http://schemas.microsoft.com/office/drawing/2014/main" id="{2312444F-5828-91D2-B3E8-59E3F460DB22}"/>
              </a:ext>
            </a:extLst>
          </p:cNvPr>
          <p:cNvSpPr txBox="1"/>
          <p:nvPr/>
        </p:nvSpPr>
        <p:spPr>
          <a:xfrm>
            <a:off x="914400" y="1094209"/>
            <a:ext cx="8622938" cy="553998"/>
          </a:xfrm>
          <a:prstGeom prst="rect">
            <a:avLst/>
          </a:prstGeom>
          <a:noFill/>
        </p:spPr>
        <p:txBody>
          <a:bodyPr wrap="none" lIns="0" tIns="0" rIns="0" bIns="0" rtlCol="0">
            <a:spAutoFit/>
          </a:bodyPr>
          <a:lstStyle/>
          <a:p>
            <a:pPr marL="550320" indent="-380990">
              <a:buSzPts val="1600"/>
              <a:buFont typeface="Arial" panose="020B0604020202020204" pitchFamily="34" charset="0"/>
              <a:buChar char="•"/>
            </a:pPr>
            <a:r>
              <a:rPr lang="en-US" altLang="zh-TW" sz="1800">
                <a:latin typeface="Palatino" pitchFamily="2" charset="77"/>
                <a:ea typeface="Palatino" pitchFamily="2" charset="77"/>
              </a:rPr>
              <a:t>1024</a:t>
            </a:r>
            <a:r>
              <a:rPr lang="zh-TW" altLang="en-US" sz="1800">
                <a:latin typeface="Palatino" pitchFamily="2" charset="77"/>
                <a:ea typeface="Palatino" pitchFamily="2" charset="77"/>
              </a:rPr>
              <a:t> </a:t>
            </a:r>
            <a:r>
              <a:rPr lang="en-US" altLang="zh-TW" sz="1800">
                <a:latin typeface="Palatino" pitchFamily="2" charset="77"/>
                <a:ea typeface="Palatino" pitchFamily="2" charset="77"/>
              </a:rPr>
              <a:t>BTB</a:t>
            </a:r>
            <a:r>
              <a:rPr lang="zh-TW" altLang="en-US" sz="1800">
                <a:latin typeface="Palatino" pitchFamily="2" charset="77"/>
                <a:ea typeface="Palatino" pitchFamily="2" charset="77"/>
              </a:rPr>
              <a:t> </a:t>
            </a:r>
            <a:r>
              <a:rPr lang="en-US" altLang="zh-TW" sz="1800">
                <a:latin typeface="Palatino" pitchFamily="2" charset="77"/>
                <a:ea typeface="Palatino" pitchFamily="2" charset="77"/>
              </a:rPr>
              <a:t>entries is large enough for 401.bzip2</a:t>
            </a:r>
          </a:p>
          <a:p>
            <a:pPr marL="550320" indent="-380990">
              <a:buSzPts val="1600"/>
              <a:buFont typeface="Arial" panose="020B0604020202020204" pitchFamily="34" charset="0"/>
              <a:buChar char="•"/>
            </a:pPr>
            <a:r>
              <a:rPr lang="en-US" altLang="zh-TW" sz="1800">
                <a:latin typeface="Palatino" pitchFamily="2" charset="77"/>
                <a:ea typeface="Palatino" pitchFamily="2" charset="77"/>
              </a:rPr>
              <a:t>Increasing BTB entries from 4096 to 8192 can significantly improve BTBMissPct</a:t>
            </a:r>
            <a:endParaRPr lang="en-US" sz="1800">
              <a:latin typeface="Palatino" pitchFamily="2" charset="77"/>
              <a:ea typeface="Palatino" pitchFamily="2" charset="77"/>
            </a:endParaRPr>
          </a:p>
        </p:txBody>
      </p:sp>
      <p:graphicFrame>
        <p:nvGraphicFramePr>
          <p:cNvPr id="5" name="Content Placeholder 11">
            <a:extLst>
              <a:ext uri="{FF2B5EF4-FFF2-40B4-BE49-F238E27FC236}">
                <a16:creationId xmlns:a16="http://schemas.microsoft.com/office/drawing/2014/main" id="{BE160F10-16DD-3B6C-367D-958C70784D22}"/>
              </a:ext>
            </a:extLst>
          </p:cNvPr>
          <p:cNvGraphicFramePr>
            <a:graphicFrameLocks noGrp="1"/>
          </p:cNvGraphicFramePr>
          <p:nvPr>
            <p:extLst>
              <p:ext uri="{D42A27DB-BD31-4B8C-83A1-F6EECF244321}">
                <p14:modId xmlns:p14="http://schemas.microsoft.com/office/powerpoint/2010/main" val="2869490494"/>
              </p:ext>
            </p:extLst>
          </p:nvPr>
        </p:nvGraphicFramePr>
        <p:xfrm>
          <a:off x="477981" y="1940798"/>
          <a:ext cx="5618017" cy="4077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11">
            <a:extLst>
              <a:ext uri="{FF2B5EF4-FFF2-40B4-BE49-F238E27FC236}">
                <a16:creationId xmlns:a16="http://schemas.microsoft.com/office/drawing/2014/main" id="{9CE3985C-3CD9-897D-19FF-462A9C34422A}"/>
              </a:ext>
            </a:extLst>
          </p:cNvPr>
          <p:cNvGraphicFramePr>
            <a:graphicFrameLocks noGrp="1"/>
          </p:cNvGraphicFramePr>
          <p:nvPr>
            <p:extLst>
              <p:ext uri="{D42A27DB-BD31-4B8C-83A1-F6EECF244321}">
                <p14:modId xmlns:p14="http://schemas.microsoft.com/office/powerpoint/2010/main" val="3518600573"/>
              </p:ext>
            </p:extLst>
          </p:nvPr>
        </p:nvGraphicFramePr>
        <p:xfrm>
          <a:off x="6279576" y="2065489"/>
          <a:ext cx="5618016" cy="40778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6412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82864-CF98-253C-2E34-691D2AF789A3}"/>
              </a:ext>
            </a:extLst>
          </p:cNvPr>
          <p:cNvSpPr>
            <a:spLocks noGrp="1"/>
          </p:cNvSpPr>
          <p:nvPr>
            <p:ph type="title"/>
          </p:nvPr>
        </p:nvSpPr>
        <p:spPr>
          <a:xfrm>
            <a:off x="587086" y="252469"/>
            <a:ext cx="11017827" cy="914402"/>
          </a:xfrm>
        </p:spPr>
        <p:txBody>
          <a:bodyPr/>
          <a:lstStyle/>
          <a:p>
            <a:r>
              <a:rPr lang="en-US"/>
              <a:t>Exploration – Predictor sizes on TournamentBP</a:t>
            </a:r>
          </a:p>
        </p:txBody>
      </p:sp>
      <p:sp>
        <p:nvSpPr>
          <p:cNvPr id="5" name="TextBox 4">
            <a:extLst>
              <a:ext uri="{FF2B5EF4-FFF2-40B4-BE49-F238E27FC236}">
                <a16:creationId xmlns:a16="http://schemas.microsoft.com/office/drawing/2014/main" id="{728D294D-E8E1-425C-6BEC-472AB9E9705A}"/>
              </a:ext>
            </a:extLst>
          </p:cNvPr>
          <p:cNvSpPr txBox="1"/>
          <p:nvPr/>
        </p:nvSpPr>
        <p:spPr>
          <a:xfrm>
            <a:off x="748145" y="1166871"/>
            <a:ext cx="10505210" cy="1508105"/>
          </a:xfrm>
          <a:prstGeom prst="rect">
            <a:avLst/>
          </a:prstGeom>
          <a:noFill/>
        </p:spPr>
        <p:txBody>
          <a:bodyPr wrap="square" lIns="0" tIns="0" rIns="0" bIns="0" numCol="2" rtlCol="0">
            <a:spAutoFit/>
          </a:bodyPr>
          <a:lstStyle/>
          <a:p>
            <a:pPr marL="550320" indent="-380990">
              <a:buSzPts val="1600"/>
              <a:buFont typeface="Arial" panose="020B0604020202020204" pitchFamily="34" charset="0"/>
              <a:buChar char="•"/>
            </a:pPr>
            <a:r>
              <a:rPr lang="en-US" sz="1400">
                <a:latin typeface="Palatino" pitchFamily="2" charset="77"/>
                <a:ea typeface="Palatino" pitchFamily="2" charset="77"/>
              </a:rPr>
              <a:t>Increasing global and choice predictor size from 2048 to 4096 reduce BTBMissPct by 1.4% for 429.mcf</a:t>
            </a:r>
          </a:p>
          <a:p>
            <a:pPr marL="550320" indent="-380990">
              <a:buSzPts val="1600"/>
              <a:buFont typeface="Arial" panose="020B0604020202020204" pitchFamily="34" charset="0"/>
              <a:buChar char="•"/>
            </a:pPr>
            <a:r>
              <a:rPr lang="en-US" sz="1400">
                <a:latin typeface="Palatino" pitchFamily="2" charset="77"/>
                <a:ea typeface="Palatino" pitchFamily="2" charset="77"/>
              </a:rPr>
              <a:t>Increasing local predictor size from 2048 to 4096 reduce BranchMispredPercent by 0.29%</a:t>
            </a:r>
            <a:r>
              <a:rPr lang="zh-TW" altLang="en-US" sz="1400">
                <a:latin typeface="Palatino" pitchFamily="2" charset="77"/>
                <a:ea typeface="Palatino" pitchFamily="2" charset="77"/>
              </a:rPr>
              <a:t> </a:t>
            </a:r>
            <a:r>
              <a:rPr lang="en-US" altLang="zh-TW" sz="1400">
                <a:latin typeface="Palatino" pitchFamily="2" charset="77"/>
                <a:ea typeface="Palatino" pitchFamily="2" charset="77"/>
              </a:rPr>
              <a:t>for 429.mcf</a:t>
            </a:r>
            <a:endParaRPr lang="en-US" sz="1400">
              <a:latin typeface="Palatino" pitchFamily="2" charset="77"/>
              <a:ea typeface="Palatino" pitchFamily="2" charset="77"/>
            </a:endParaRPr>
          </a:p>
          <a:p>
            <a:pPr marL="550320" indent="-380990">
              <a:buSzPts val="1600"/>
              <a:buFont typeface="Arial" panose="020B0604020202020204" pitchFamily="34" charset="0"/>
              <a:buChar char="•"/>
            </a:pPr>
            <a:endParaRPr lang="en-US" sz="1400">
              <a:latin typeface="Palatino" pitchFamily="2" charset="77"/>
              <a:ea typeface="Palatino" pitchFamily="2" charset="77"/>
            </a:endParaRPr>
          </a:p>
          <a:p>
            <a:pPr marL="550320" indent="-380990">
              <a:buSzPts val="1600"/>
              <a:buFont typeface="Arial" panose="020B0604020202020204" pitchFamily="34" charset="0"/>
              <a:buChar char="•"/>
            </a:pPr>
            <a:endParaRPr lang="en-US" sz="1400">
              <a:latin typeface="Palatino" pitchFamily="2" charset="77"/>
              <a:ea typeface="Palatino" pitchFamily="2" charset="77"/>
            </a:endParaRPr>
          </a:p>
          <a:p>
            <a:pPr marL="550320" indent="-380990">
              <a:buSzPts val="1600"/>
              <a:buFont typeface="Arial" panose="020B0604020202020204" pitchFamily="34" charset="0"/>
              <a:buChar char="•"/>
            </a:pPr>
            <a:endParaRPr lang="en-US" sz="1400">
              <a:latin typeface="Palatino" pitchFamily="2" charset="77"/>
              <a:ea typeface="Palatino" pitchFamily="2" charset="77"/>
            </a:endParaRPr>
          </a:p>
          <a:p>
            <a:pPr marL="550320" indent="-380990">
              <a:buSzPts val="1600"/>
              <a:buFont typeface="Arial" panose="020B0604020202020204" pitchFamily="34" charset="0"/>
              <a:buChar char="•"/>
            </a:pPr>
            <a:r>
              <a:rPr lang="en-US" sz="1400">
                <a:latin typeface="Palatino" pitchFamily="2" charset="77"/>
                <a:ea typeface="Palatino" pitchFamily="2" charset="77"/>
              </a:rPr>
              <a:t>The best configuration for TournamentBP would be</a:t>
            </a:r>
          </a:p>
          <a:p>
            <a:pPr marL="1064664" lvl="1" indent="-285750">
              <a:buSzPts val="1600"/>
              <a:buFont typeface="System Font Regular"/>
              <a:buChar char="-"/>
            </a:pPr>
            <a:r>
              <a:rPr lang="en-US" sz="1400">
                <a:latin typeface="Palatino" pitchFamily="2" charset="77"/>
                <a:ea typeface="Palatino" pitchFamily="2" charset="77"/>
              </a:rPr>
              <a:t>BTB entries: 8192</a:t>
            </a:r>
          </a:p>
          <a:p>
            <a:pPr marL="1064664" lvl="1" indent="-285750">
              <a:buSzPts val="1600"/>
              <a:buFont typeface="System Font Regular"/>
              <a:buChar char="-"/>
            </a:pPr>
            <a:r>
              <a:rPr lang="en-US" sz="1400">
                <a:latin typeface="Palatino" pitchFamily="2" charset="77"/>
                <a:ea typeface="Palatino" pitchFamily="2" charset="77"/>
              </a:rPr>
              <a:t>Local predictor size: 4096</a:t>
            </a:r>
          </a:p>
          <a:p>
            <a:pPr marL="1064664" lvl="1" indent="-285750">
              <a:buSzPts val="1600"/>
              <a:buFont typeface="System Font Regular"/>
              <a:buChar char="-"/>
            </a:pPr>
            <a:r>
              <a:rPr lang="en-US" sz="1400">
                <a:latin typeface="Palatino" pitchFamily="2" charset="77"/>
                <a:ea typeface="Palatino" pitchFamily="2" charset="77"/>
              </a:rPr>
              <a:t>Global predictor size: 4096</a:t>
            </a:r>
          </a:p>
          <a:p>
            <a:pPr marL="1064664" lvl="1" indent="-285750">
              <a:buSzPts val="1600"/>
              <a:buFont typeface="System Font Regular"/>
              <a:buChar char="-"/>
            </a:pPr>
            <a:r>
              <a:rPr lang="en-US" sz="1400">
                <a:latin typeface="Palatino" pitchFamily="2" charset="77"/>
                <a:ea typeface="Palatino" pitchFamily="2" charset="77"/>
              </a:rPr>
              <a:t>Chois predictor size: 4096</a:t>
            </a:r>
          </a:p>
        </p:txBody>
      </p:sp>
      <p:graphicFrame>
        <p:nvGraphicFramePr>
          <p:cNvPr id="6" name="Content Placeholder 11">
            <a:extLst>
              <a:ext uri="{FF2B5EF4-FFF2-40B4-BE49-F238E27FC236}">
                <a16:creationId xmlns:a16="http://schemas.microsoft.com/office/drawing/2014/main" id="{53F38672-D146-D39E-DAE3-4D49DD0908C1}"/>
              </a:ext>
            </a:extLst>
          </p:cNvPr>
          <p:cNvGraphicFramePr>
            <a:graphicFrameLocks noGrp="1"/>
          </p:cNvGraphicFramePr>
          <p:nvPr>
            <p:extLst>
              <p:ext uri="{D42A27DB-BD31-4B8C-83A1-F6EECF244321}">
                <p14:modId xmlns:p14="http://schemas.microsoft.com/office/powerpoint/2010/main" val="2862788272"/>
              </p:ext>
            </p:extLst>
          </p:nvPr>
        </p:nvGraphicFramePr>
        <p:xfrm>
          <a:off x="396588" y="2273305"/>
          <a:ext cx="5495058" cy="36391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11">
            <a:extLst>
              <a:ext uri="{FF2B5EF4-FFF2-40B4-BE49-F238E27FC236}">
                <a16:creationId xmlns:a16="http://schemas.microsoft.com/office/drawing/2014/main" id="{C711EE4C-23BB-3917-A599-35635584644D}"/>
              </a:ext>
            </a:extLst>
          </p:cNvPr>
          <p:cNvGraphicFramePr>
            <a:graphicFrameLocks noGrp="1"/>
          </p:cNvGraphicFramePr>
          <p:nvPr>
            <p:extLst>
              <p:ext uri="{D42A27DB-BD31-4B8C-83A1-F6EECF244321}">
                <p14:modId xmlns:p14="http://schemas.microsoft.com/office/powerpoint/2010/main" val="2501585237"/>
              </p:ext>
            </p:extLst>
          </p:nvPr>
        </p:nvGraphicFramePr>
        <p:xfrm>
          <a:off x="6096000" y="2363465"/>
          <a:ext cx="5811982" cy="36391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409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4441;p38">
            <a:extLst>
              <a:ext uri="{FF2B5EF4-FFF2-40B4-BE49-F238E27FC236}">
                <a16:creationId xmlns:a16="http://schemas.microsoft.com/office/drawing/2014/main" id="{994A9F99-A075-FF3D-EFEE-4B68F2ECB655}"/>
              </a:ext>
            </a:extLst>
          </p:cNvPr>
          <p:cNvSpPr txBox="1"/>
          <p:nvPr/>
        </p:nvSpPr>
        <p:spPr>
          <a:xfrm>
            <a:off x="827314" y="555619"/>
            <a:ext cx="10395857" cy="523319"/>
          </a:xfrm>
          <a:prstGeom prst="rect">
            <a:avLst/>
          </a:prstGeom>
          <a:noFill/>
          <a:ln>
            <a:noFill/>
          </a:ln>
        </p:spPr>
        <p:txBody>
          <a:bodyPr spcFirstLastPara="1" wrap="square" lIns="91425" tIns="91425" rIns="91425" bIns="91425" anchor="ctr" anchorCtr="0">
            <a:noAutofit/>
          </a:bodyPr>
          <a:lstStyle/>
          <a:p>
            <a:pPr algn="ctr"/>
            <a:r>
              <a:rPr lang="en-US" sz="3200">
                <a:solidFill>
                  <a:schemeClr val="accent1"/>
                </a:solidFill>
                <a:latin typeface="Palatino"/>
                <a:ea typeface="Palatino" pitchFamily="2" charset="77"/>
                <a:cs typeface="Fira Sans Medium"/>
                <a:sym typeface="Fira Sans Medium"/>
              </a:rPr>
              <a:t>BTBMissPct and BranchMispredPercent on each BP (Comparing our new config with the given params)</a:t>
            </a:r>
          </a:p>
        </p:txBody>
      </p:sp>
      <p:graphicFrame>
        <p:nvGraphicFramePr>
          <p:cNvPr id="3" name="Table 2">
            <a:extLst>
              <a:ext uri="{FF2B5EF4-FFF2-40B4-BE49-F238E27FC236}">
                <a16:creationId xmlns:a16="http://schemas.microsoft.com/office/drawing/2014/main" id="{C20C9A1F-EC9C-6544-71B6-788779BFF1D3}"/>
              </a:ext>
            </a:extLst>
          </p:cNvPr>
          <p:cNvGraphicFramePr>
            <a:graphicFrameLocks noGrp="1"/>
          </p:cNvGraphicFramePr>
          <p:nvPr>
            <p:extLst>
              <p:ext uri="{D42A27DB-BD31-4B8C-83A1-F6EECF244321}">
                <p14:modId xmlns:p14="http://schemas.microsoft.com/office/powerpoint/2010/main" val="3982809081"/>
              </p:ext>
            </p:extLst>
          </p:nvPr>
        </p:nvGraphicFramePr>
        <p:xfrm>
          <a:off x="898075" y="1550894"/>
          <a:ext cx="10395850" cy="4445924"/>
        </p:xfrm>
        <a:graphic>
          <a:graphicData uri="http://schemas.openxmlformats.org/drawingml/2006/table">
            <a:tbl>
              <a:tblPr>
                <a:tableStyleId>{68D230F3-CF80-4859-8CE7-A43EE81993B5}</a:tableStyleId>
              </a:tblPr>
              <a:tblGrid>
                <a:gridCol w="1039585">
                  <a:extLst>
                    <a:ext uri="{9D8B030D-6E8A-4147-A177-3AD203B41FA5}">
                      <a16:colId xmlns:a16="http://schemas.microsoft.com/office/drawing/2014/main" val="20000"/>
                    </a:ext>
                  </a:extLst>
                </a:gridCol>
                <a:gridCol w="1039585">
                  <a:extLst>
                    <a:ext uri="{9D8B030D-6E8A-4147-A177-3AD203B41FA5}">
                      <a16:colId xmlns:a16="http://schemas.microsoft.com/office/drawing/2014/main" val="4139904430"/>
                    </a:ext>
                  </a:extLst>
                </a:gridCol>
                <a:gridCol w="2079170">
                  <a:extLst>
                    <a:ext uri="{9D8B030D-6E8A-4147-A177-3AD203B41FA5}">
                      <a16:colId xmlns:a16="http://schemas.microsoft.com/office/drawing/2014/main" val="20002"/>
                    </a:ext>
                  </a:extLst>
                </a:gridCol>
                <a:gridCol w="2079170">
                  <a:extLst>
                    <a:ext uri="{9D8B030D-6E8A-4147-A177-3AD203B41FA5}">
                      <a16:colId xmlns:a16="http://schemas.microsoft.com/office/drawing/2014/main" val="2497122716"/>
                    </a:ext>
                  </a:extLst>
                </a:gridCol>
                <a:gridCol w="2079170">
                  <a:extLst>
                    <a:ext uri="{9D8B030D-6E8A-4147-A177-3AD203B41FA5}">
                      <a16:colId xmlns:a16="http://schemas.microsoft.com/office/drawing/2014/main" val="1692352047"/>
                    </a:ext>
                  </a:extLst>
                </a:gridCol>
                <a:gridCol w="2079170">
                  <a:extLst>
                    <a:ext uri="{9D8B030D-6E8A-4147-A177-3AD203B41FA5}">
                      <a16:colId xmlns:a16="http://schemas.microsoft.com/office/drawing/2014/main" val="3728013183"/>
                    </a:ext>
                  </a:extLst>
                </a:gridCol>
              </a:tblGrid>
              <a:tr h="519338">
                <a:tc>
                  <a:txBody>
                    <a:bodyPr/>
                    <a:lstStyle/>
                    <a:p>
                      <a:pPr lvl="0" algn="ctr">
                        <a:lnSpc>
                          <a:spcPct val="150000"/>
                        </a:lnSpc>
                        <a:buNone/>
                      </a:pPr>
                      <a:r>
                        <a:rPr lang="en-US" sz="1600" b="0" kern="1200" noProof="0">
                          <a:solidFill>
                            <a:schemeClr val="tx1"/>
                          </a:solidFill>
                          <a:latin typeface="Palatino"/>
                          <a:cs typeface="+mn-cs"/>
                        </a:rPr>
                        <a:t>BP Type</a:t>
                      </a:r>
                      <a:endParaRPr lang="en-US" sz="1600" b="0" kern="1200">
                        <a:solidFill>
                          <a:schemeClr val="tx1"/>
                        </a:solidFill>
                        <a:latin typeface="Palatino"/>
                        <a:cs typeface="+mn-cs"/>
                      </a:endParaRPr>
                    </a:p>
                  </a:txBody>
                  <a:tcPr marR="182880" marT="73152" marB="73152" anchor="ctr">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lnSpc>
                          <a:spcPct val="150000"/>
                        </a:lnSpc>
                        <a:spcBef>
                          <a:spcPts val="0"/>
                        </a:spcBef>
                        <a:spcAft>
                          <a:spcPts val="0"/>
                        </a:spcAft>
                        <a:buNone/>
                      </a:pPr>
                      <a:r>
                        <a:rPr lang="en-US" sz="1600" b="0" kern="1200" noProof="0">
                          <a:solidFill>
                            <a:schemeClr val="tx1"/>
                          </a:solidFill>
                          <a:latin typeface="Palatino"/>
                          <a:cs typeface="+mn-cs"/>
                        </a:rPr>
                        <a:t>Params</a:t>
                      </a:r>
                    </a:p>
                  </a:txBody>
                  <a:tcPr marR="182880" marT="73152" marB="73152" anchor="ctr">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b="0">
                          <a:solidFill>
                            <a:schemeClr val="tx1"/>
                          </a:solidFill>
                          <a:latin typeface="Palatino"/>
                          <a:ea typeface="Palatino" pitchFamily="2" charset="77"/>
                        </a:rPr>
                        <a:t>BTBMissPct(%)</a:t>
                      </a:r>
                    </a:p>
                  </a:txBody>
                  <a:tcPr marR="182880" marT="73152" marB="73152" anchor="ctr">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b="0">
                        <a:solidFill>
                          <a:schemeClr val="tx2"/>
                        </a:solidFill>
                        <a:latin typeface="Franklin Gothic Demi Cond" panose="020B0706030402020204" pitchFamily="34" charset="0"/>
                      </a:endParaRPr>
                    </a:p>
                  </a:txBody>
                  <a:tcPr marR="182880" marT="73152" marB="73152">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b="0">
                          <a:solidFill>
                            <a:schemeClr val="tx1"/>
                          </a:solidFill>
                          <a:latin typeface="Palatino"/>
                          <a:ea typeface="Palatino" pitchFamily="2" charset="77"/>
                        </a:rPr>
                        <a:t>BranchMispredPercent (%)</a:t>
                      </a:r>
                    </a:p>
                  </a:txBody>
                  <a:tcPr marR="182880" marT="73152" marB="73152" anchor="ctr">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b="0">
                        <a:solidFill>
                          <a:schemeClr val="tx2"/>
                        </a:solidFill>
                        <a:latin typeface="Palatino" pitchFamily="2" charset="77"/>
                        <a:ea typeface="Palatino" pitchFamily="2" charset="77"/>
                      </a:endParaRPr>
                    </a:p>
                  </a:txBody>
                  <a:tcPr marR="182880" marT="73152" marB="73152">
                    <a:lnL>
                      <a:noFill/>
                    </a:lnL>
                    <a:lnR>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lnSpc>
                          <a:spcPct val="100000"/>
                        </a:lnSpc>
                        <a:spcAft>
                          <a:spcPts val="600"/>
                        </a:spcAft>
                      </a:pPr>
                      <a:endParaRPr lang="en-US" sz="1100">
                        <a:solidFill>
                          <a:schemeClr val="tx1"/>
                        </a:solidFill>
                        <a:latin typeface="Palatino"/>
                        <a:ea typeface="Palatino" pitchFamily="2" charset="77"/>
                      </a:endParaRPr>
                    </a:p>
                  </a:txBody>
                  <a:tcPr marR="182880" marT="182880" marB="182880"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lvl="0" algn="ctr">
                        <a:lnSpc>
                          <a:spcPct val="100000"/>
                        </a:lnSpc>
                        <a:spcAft>
                          <a:spcPts val="600"/>
                        </a:spcAft>
                        <a:buNone/>
                      </a:pPr>
                      <a:endParaRPr lang="en-US" sz="1100">
                        <a:solidFill>
                          <a:schemeClr val="tx1"/>
                        </a:solidFill>
                        <a:latin typeface="Palatino"/>
                        <a:ea typeface="Palatino" pitchFamily="2" charset="77"/>
                      </a:endParaRPr>
                    </a:p>
                  </a:txBody>
                  <a:tcPr marR="182880" marT="182880" marB="182880" anchor="ctr">
                    <a:lnT w="38100" cap="flat" cmpd="sng" algn="ctr">
                      <a:solidFill>
                        <a:schemeClr val="tx2"/>
                      </a:solidFill>
                      <a:prstDash val="solid"/>
                      <a:round/>
                      <a:headEnd type="none" w="med" len="med"/>
                      <a:tailEnd type="none" w="med" len="med"/>
                    </a:lnT>
                    <a:lnB w="12700">
                      <a:solidFill>
                        <a:schemeClr val="tx2"/>
                      </a:solidFill>
                    </a:lnB>
                    <a:solidFill>
                      <a:schemeClr val="bg1"/>
                    </a:solidFill>
                  </a:tcPr>
                </a:tc>
                <a:tc>
                  <a:txBody>
                    <a:bodyPr/>
                    <a:lstStyle/>
                    <a:p>
                      <a:pPr algn="ctr">
                        <a:lnSpc>
                          <a:spcPct val="200000"/>
                        </a:lnSpc>
                      </a:pPr>
                      <a:r>
                        <a:rPr lang="en-US" sz="1400" b="1" i="0" u="none" strike="noStrike" cap="none">
                          <a:solidFill>
                            <a:schemeClr val="tx1"/>
                          </a:solidFill>
                          <a:latin typeface="Palatino"/>
                          <a:ea typeface="Palatino" pitchFamily="2" charset="77"/>
                          <a:cs typeface="Arial"/>
                          <a:sym typeface="Arial"/>
                        </a:rPr>
                        <a:t>401.bzip2</a:t>
                      </a:r>
                    </a:p>
                  </a:txBody>
                  <a:tcPr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lnSpc>
                          <a:spcPct val="200000"/>
                        </a:lnSpc>
                      </a:pPr>
                      <a:r>
                        <a:rPr lang="en-US" sz="1400" b="1" i="0" u="none" strike="noStrike" cap="none">
                          <a:solidFill>
                            <a:schemeClr val="tx1"/>
                          </a:solidFill>
                          <a:latin typeface="Palatino"/>
                          <a:ea typeface="Palatino" pitchFamily="2" charset="77"/>
                          <a:cs typeface="Arial"/>
                          <a:sym typeface="Arial"/>
                        </a:rPr>
                        <a:t>429.mcf</a:t>
                      </a:r>
                    </a:p>
                  </a:txBody>
                  <a:tcPr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400" b="1" i="0" u="none" strike="noStrike" cap="none">
                          <a:solidFill>
                            <a:schemeClr val="tx1"/>
                          </a:solidFill>
                          <a:latin typeface="Palatino"/>
                          <a:ea typeface="Palatino" pitchFamily="2" charset="77"/>
                          <a:cs typeface="Arial"/>
                          <a:sym typeface="Arial"/>
                        </a:rPr>
                        <a:t>401.bzip2</a:t>
                      </a:r>
                    </a:p>
                  </a:txBody>
                  <a:tcPr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400" b="1" i="0" u="none" strike="noStrike" cap="none">
                          <a:solidFill>
                            <a:schemeClr val="tx1"/>
                          </a:solidFill>
                          <a:latin typeface="Palatino"/>
                          <a:ea typeface="Palatino" pitchFamily="2" charset="77"/>
                          <a:cs typeface="Arial"/>
                          <a:sym typeface="Arial"/>
                        </a:rPr>
                        <a:t>429.mcf</a:t>
                      </a:r>
                    </a:p>
                  </a:txBody>
                  <a:tcPr anchor="ct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65531">
                <a:tc rowSpan="2">
                  <a:txBody>
                    <a:bodyPr/>
                    <a:lstStyle/>
                    <a:p>
                      <a:pPr algn="ctr">
                        <a:lnSpc>
                          <a:spcPct val="100000"/>
                        </a:lnSpc>
                      </a:pPr>
                      <a:r>
                        <a:rPr lang="en-US" sz="1200" b="1" i="0" u="none" strike="noStrike" cap="none" err="1">
                          <a:solidFill>
                            <a:schemeClr val="tx1"/>
                          </a:solidFill>
                          <a:latin typeface="Palatino" pitchFamily="2" charset="77"/>
                          <a:ea typeface="Palatino" pitchFamily="2" charset="77"/>
                          <a:cs typeface="Arial"/>
                          <a:sym typeface="Arial"/>
                        </a:rPr>
                        <a:t>localBP</a:t>
                      </a:r>
                      <a:endParaRPr lang="en-US" sz="800" b="1" i="0" u="none" strike="noStrike" cap="none">
                        <a:solidFill>
                          <a:schemeClr val="tx1"/>
                        </a:solidFill>
                        <a:latin typeface="Palatino"/>
                        <a:ea typeface="Palatino" pitchFamily="2" charset="77"/>
                        <a:cs typeface="Arial"/>
                        <a:sym typeface="Arial"/>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a:solidFill>
                        <a:schemeClr val="tx2"/>
                      </a:solidFill>
                    </a:lnB>
                    <a:lnTlToBr w="12700" cmpd="sng">
                      <a:noFill/>
                      <a:prstDash val="solid"/>
                    </a:lnTlToBr>
                    <a:lnBlToTr w="12700" cmpd="sng">
                      <a:noFill/>
                      <a:prstDash val="solid"/>
                    </a:lnBlToTr>
                    <a:solidFill>
                      <a:schemeClr val="bg1"/>
                    </a:solidFill>
                  </a:tcPr>
                </a:tc>
                <a:tc>
                  <a:txBody>
                    <a:bodyPr/>
                    <a:lstStyle/>
                    <a:p>
                      <a:pPr marL="0" lvl="0" algn="ctr" defTabSz="914400" rtl="0" eaLnBrk="1" latinLnBrk="0" hangingPunct="1">
                        <a:lnSpc>
                          <a:spcPct val="100000"/>
                        </a:lnSpc>
                        <a:buNone/>
                      </a:pPr>
                      <a:r>
                        <a:rPr lang="en-US" sz="1200" b="1" i="0" u="none" strike="noStrike" kern="1200" cap="none" noProof="0" dirty="0">
                          <a:solidFill>
                            <a:schemeClr val="tx1"/>
                          </a:solidFill>
                          <a:latin typeface="Palatino" pitchFamily="2" charset="77"/>
                          <a:cs typeface="Arial"/>
                        </a:rPr>
                        <a:t>Given</a:t>
                      </a:r>
                    </a:p>
                  </a:txBody>
                  <a:tcPr anchor="ctr">
                    <a:lnL w="12700" cap="flat" cmpd="sng" algn="ctr">
                      <a:solidFill>
                        <a:schemeClr val="tx1"/>
                      </a:solidFill>
                      <a:prstDash val="solid"/>
                      <a:round/>
                      <a:headEnd type="none" w="med" len="med"/>
                      <a:tailEnd type="none" w="med" len="med"/>
                    </a:lnL>
                    <a:lnR w="0">
                      <a:noFill/>
                    </a:lnR>
                    <a:lnT w="12700">
                      <a:solidFill>
                        <a:schemeClr val="tx2"/>
                      </a:solidFill>
                    </a:lnT>
                    <a:lnB w="12700">
                      <a:solidFill>
                        <a:schemeClr val="tx2"/>
                      </a:solidFill>
                    </a:lnB>
                    <a:lnTlToBr w="0">
                      <a:noFill/>
                    </a:lnTlToBr>
                    <a:lnBlToTr w="0">
                      <a:noFill/>
                    </a:lnBlToTr>
                    <a:solidFill>
                      <a:schemeClr val="bg1"/>
                    </a:solidFill>
                  </a:tcPr>
                </a:tc>
                <a:tc>
                  <a:txBody>
                    <a:bodyPr/>
                    <a:lstStyle/>
                    <a:p>
                      <a:pPr algn="ctr">
                        <a:lnSpc>
                          <a:spcPct val="150000"/>
                        </a:lnSpc>
                      </a:pPr>
                      <a:r>
                        <a:rPr lang="en-US" sz="1600" b="0" i="0" u="none" strike="noStrike" cap="none" dirty="0">
                          <a:solidFill>
                            <a:schemeClr val="tx1"/>
                          </a:solidFill>
                          <a:latin typeface="Palatino"/>
                          <a:ea typeface="Palatino" pitchFamily="2" charset="77"/>
                          <a:cs typeface="Arial"/>
                        </a:rPr>
                        <a:t>0.036</a:t>
                      </a:r>
                      <a:endParaRPr lang="en-US" sz="1600" b="0" i="0" u="none" strike="noStrike" cap="none" dirty="0">
                        <a:solidFill>
                          <a:schemeClr val="tx1"/>
                        </a:solidFill>
                        <a:latin typeface="Palatino"/>
                        <a:ea typeface="Palatino" pitchFamily="2" charset="77"/>
                        <a:cs typeface="Arial"/>
                        <a:sym typeface="Arial"/>
                      </a:endParaRPr>
                    </a:p>
                  </a:txBody>
                  <a:tcPr anchor="ctr">
                    <a:lnL>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dirty="0">
                          <a:solidFill>
                            <a:schemeClr val="tx1"/>
                          </a:solidFill>
                          <a:latin typeface="Palatino"/>
                          <a:ea typeface="Palatino" pitchFamily="2" charset="77"/>
                          <a:cs typeface="Arial"/>
                        </a:rPr>
                        <a:t>9.303</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dirty="0">
                          <a:solidFill>
                            <a:schemeClr val="tx1"/>
                          </a:solidFill>
                          <a:latin typeface="Palatino"/>
                          <a:ea typeface="Palatino" pitchFamily="2" charset="77"/>
                          <a:cs typeface="Arial"/>
                        </a:rPr>
                        <a:t>1.070</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dirty="0">
                          <a:solidFill>
                            <a:schemeClr val="tx1"/>
                          </a:solidFill>
                          <a:latin typeface="Palatino"/>
                          <a:ea typeface="Palatino" pitchFamily="2" charset="77"/>
                          <a:cs typeface="Arial"/>
                        </a:rPr>
                        <a:t>6.532</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65531">
                <a:tc vMerge="1">
                  <a:txBody>
                    <a:bodyPr/>
                    <a:lstStyle/>
                    <a:p>
                      <a:endParaRPr lang="en-US">
                        <a:sym typeface="Arial"/>
                      </a:endParaRPr>
                    </a:p>
                  </a:txBody>
                  <a:tcPr anchor="ctr">
                    <a:lnL w="0">
                      <a:noFill/>
                    </a:lnL>
                    <a:lnR w="0">
                      <a:noFill/>
                    </a:lnR>
                    <a:lnT w="12700">
                      <a:solidFill>
                        <a:schemeClr val="tx2"/>
                      </a:solidFill>
                    </a:lnT>
                    <a:lnB w="12700">
                      <a:solidFill>
                        <a:schemeClr val="tx2"/>
                      </a:solidFill>
                    </a:lnB>
                    <a:lnTlToBr w="0">
                      <a:noFill/>
                    </a:lnTlToBr>
                    <a:lnBlToTr w="0">
                      <a:noFill/>
                    </a:lnBlToTr>
                    <a:solidFill>
                      <a:schemeClr val="bg1"/>
                    </a:solidFill>
                  </a:tcPr>
                </a:tc>
                <a:tc>
                  <a:txBody>
                    <a:bodyPr/>
                    <a:lstStyle/>
                    <a:p>
                      <a:pPr marL="0" lvl="0" algn="ctr" defTabSz="914400" rtl="0" eaLnBrk="1" latinLnBrk="0" hangingPunct="1">
                        <a:lnSpc>
                          <a:spcPct val="100000"/>
                        </a:lnSpc>
                        <a:buNone/>
                      </a:pPr>
                      <a:r>
                        <a:rPr lang="en-US" sz="1200" b="1" i="0" u="none" strike="noStrike" kern="1200" cap="none" noProof="0" dirty="0">
                          <a:solidFill>
                            <a:schemeClr val="tx1"/>
                          </a:solidFill>
                          <a:latin typeface="Palatino" pitchFamily="2" charset="77"/>
                          <a:cs typeface="Arial"/>
                        </a:rPr>
                        <a:t>New</a:t>
                      </a:r>
                    </a:p>
                  </a:txBody>
                  <a:tcPr anchor="ctr">
                    <a:lnL w="12700" cap="flat" cmpd="sng" algn="ctr">
                      <a:solidFill>
                        <a:schemeClr val="tx1"/>
                      </a:solidFill>
                      <a:prstDash val="solid"/>
                      <a:round/>
                      <a:headEnd type="none" w="med" len="med"/>
                      <a:tailEnd type="none" w="med" len="med"/>
                    </a:lnL>
                    <a:lnR w="0">
                      <a:noFill/>
                    </a:lnR>
                    <a:lnT w="12700">
                      <a:solidFill>
                        <a:schemeClr val="tx2"/>
                      </a:solidFill>
                    </a:lnT>
                    <a:lnB w="12700">
                      <a:solidFill>
                        <a:schemeClr val="tx2"/>
                      </a:solidFill>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0.036</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7.852</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1.070</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5.964</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0">
                      <a:noFill/>
                    </a:lnTlToBr>
                    <a:lnBlToTr w="0">
                      <a:noFill/>
                    </a:lnBlToTr>
                    <a:solidFill>
                      <a:schemeClr val="accent1">
                        <a:lumMod val="20000"/>
                        <a:lumOff val="80000"/>
                      </a:schemeClr>
                    </a:solidFill>
                  </a:tcPr>
                </a:tc>
                <a:extLst>
                  <a:ext uri="{0D108BD9-81ED-4DB2-BD59-A6C34878D82A}">
                    <a16:rowId xmlns:a16="http://schemas.microsoft.com/office/drawing/2014/main" val="1939398627"/>
                  </a:ext>
                </a:extLst>
              </a:tr>
              <a:tr h="565531">
                <a:tc rowSpan="2">
                  <a:txBody>
                    <a:bodyPr/>
                    <a:lstStyle/>
                    <a:p>
                      <a:pPr algn="ctr">
                        <a:lnSpc>
                          <a:spcPct val="100000"/>
                        </a:lnSpc>
                      </a:pPr>
                      <a:r>
                        <a:rPr lang="en-US" sz="1200" b="1" i="0" u="none" strike="noStrike" cap="none" err="1">
                          <a:solidFill>
                            <a:schemeClr val="tx1"/>
                          </a:solidFill>
                          <a:latin typeface="Palatino" pitchFamily="2" charset="77"/>
                          <a:ea typeface="Palatino" pitchFamily="2" charset="77"/>
                          <a:cs typeface="Arial"/>
                          <a:sym typeface="Arial"/>
                        </a:rPr>
                        <a:t>TournamentBP</a:t>
                      </a:r>
                      <a:endParaRPr lang="en-US" sz="1400">
                        <a:solidFill>
                          <a:schemeClr val="tx1"/>
                        </a:solidFill>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a:solidFill>
                        <a:schemeClr val="tx2"/>
                      </a:solid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latinLnBrk="0" hangingPunct="1">
                        <a:lnSpc>
                          <a:spcPct val="100000"/>
                        </a:lnSpc>
                        <a:spcBef>
                          <a:spcPts val="0"/>
                        </a:spcBef>
                        <a:spcAft>
                          <a:spcPts val="0"/>
                        </a:spcAft>
                        <a:buNone/>
                      </a:pPr>
                      <a:r>
                        <a:rPr lang="en-US" sz="1200" b="1" i="0" u="none" strike="noStrike" kern="1200" cap="none" noProof="0">
                          <a:solidFill>
                            <a:schemeClr val="tx1"/>
                          </a:solidFill>
                          <a:latin typeface="Palatino" pitchFamily="2" charset="77"/>
                          <a:cs typeface="Arial"/>
                        </a:rPr>
                        <a:t>Given</a:t>
                      </a:r>
                    </a:p>
                  </a:txBody>
                  <a:tcPr anchor="ctr">
                    <a:lnL w="12700" cap="flat" cmpd="sng" algn="ctr">
                      <a:solidFill>
                        <a:schemeClr val="tx1"/>
                      </a:solidFill>
                      <a:prstDash val="solid"/>
                      <a:round/>
                      <a:headEnd type="none" w="med" len="med"/>
                      <a:tailEnd type="none" w="med" len="med"/>
                    </a:lnL>
                    <a:lnR>
                      <a:noFill/>
                    </a:lnR>
                    <a:lnT w="12700">
                      <a:solidFill>
                        <a:schemeClr val="tx2"/>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a:solidFill>
                            <a:schemeClr val="tx1"/>
                          </a:solidFill>
                          <a:latin typeface="Palatino"/>
                          <a:ea typeface="Palatino" pitchFamily="2" charset="77"/>
                          <a:cs typeface="Arial"/>
                        </a:rPr>
                        <a:t>2.058</a:t>
                      </a:r>
                      <a:endParaRPr lang="en-US" sz="1600" b="0" i="0" u="none" strike="noStrike"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a:solidFill>
                            <a:schemeClr val="tx1"/>
                          </a:solidFill>
                          <a:latin typeface="Palatino"/>
                          <a:ea typeface="Palatino" pitchFamily="2" charset="77"/>
                          <a:cs typeface="Arial"/>
                        </a:rPr>
                        <a:t>31.946</a:t>
                      </a:r>
                      <a:endParaRPr lang="en-US" sz="1600" b="0" i="0" u="none" strike="noStrike"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a:solidFill>
                            <a:schemeClr val="tx1"/>
                          </a:solidFill>
                          <a:latin typeface="Palatino"/>
                          <a:ea typeface="Palatino" pitchFamily="2" charset="77"/>
                          <a:cs typeface="Arial"/>
                        </a:rPr>
                        <a:t>1.064</a:t>
                      </a:r>
                      <a:endParaRPr lang="en-US" sz="1600" b="0" i="0" u="none" strike="noStrike"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600" b="0" i="0" u="none" strike="noStrike" cap="none">
                          <a:solidFill>
                            <a:schemeClr val="tx1"/>
                          </a:solidFill>
                          <a:latin typeface="Palatino"/>
                          <a:ea typeface="Palatino" pitchFamily="2" charset="77"/>
                          <a:cs typeface="Arial"/>
                        </a:rPr>
                        <a:t>0.970</a:t>
                      </a:r>
                      <a:endParaRPr lang="en-US" sz="1600" b="0" i="0" u="none" strike="noStrike"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65531">
                <a:tc vMerge="1">
                  <a:txBody>
                    <a:bodyPr/>
                    <a:lstStyle/>
                    <a:p>
                      <a:endParaRPr lang="en-US"/>
                    </a:p>
                  </a:txBody>
                  <a:tcPr anchor="ctr">
                    <a:lnL w="0">
                      <a:noFill/>
                    </a:lnL>
                    <a:lnR w="0">
                      <a:noFill/>
                    </a:lnR>
                    <a:lnT w="12700">
                      <a:solidFill>
                        <a:schemeClr val="tx2"/>
                      </a:solidFill>
                    </a:lnT>
                    <a:lnB w="12700">
                      <a:solidFill>
                        <a:schemeClr val="tx2"/>
                      </a:solidFill>
                    </a:lnB>
                    <a:lnTlToBr w="0">
                      <a:noFill/>
                    </a:lnTlToBr>
                    <a:lnBlToTr w="0">
                      <a:noFill/>
                    </a:lnBlToTr>
                    <a:solidFill>
                      <a:schemeClr val="bg1"/>
                    </a:solidFill>
                  </a:tcPr>
                </a:tc>
                <a:tc>
                  <a:txBody>
                    <a:bodyPr/>
                    <a:lstStyle/>
                    <a:p>
                      <a:pPr marL="0" marR="0" lvl="0" indent="0" algn="ctr" defTabSz="914400" rtl="0" eaLnBrk="1" latinLnBrk="0" hangingPunct="1">
                        <a:lnSpc>
                          <a:spcPct val="100000"/>
                        </a:lnSpc>
                        <a:spcBef>
                          <a:spcPts val="0"/>
                        </a:spcBef>
                        <a:spcAft>
                          <a:spcPts val="0"/>
                        </a:spcAft>
                        <a:buNone/>
                      </a:pPr>
                      <a:r>
                        <a:rPr lang="en-US" sz="1200" b="1" i="0" u="none" strike="noStrike" kern="1200" cap="none" noProof="0" dirty="0">
                          <a:solidFill>
                            <a:schemeClr val="tx1"/>
                          </a:solidFill>
                          <a:latin typeface="Palatino" pitchFamily="2" charset="77"/>
                          <a:cs typeface="Arial"/>
                        </a:rPr>
                        <a:t>New</a:t>
                      </a:r>
                    </a:p>
                  </a:txBody>
                  <a:tcPr anchor="ctr">
                    <a:lnL w="12700" cap="flat" cmpd="sng" algn="ctr">
                      <a:solidFill>
                        <a:schemeClr val="tx1"/>
                      </a:solidFill>
                      <a:prstDash val="solid"/>
                      <a:round/>
                      <a:headEnd type="none" w="med" len="med"/>
                      <a:tailEnd type="none" w="med" len="med"/>
                    </a:lnL>
                    <a:lnR w="0">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2.054</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a:solidFill>
                        <a:schemeClr val="tx2"/>
                      </a:solidFill>
                    </a:lnT>
                    <a:lnB w="12700">
                      <a:solidFill>
                        <a:schemeClr val="tx2"/>
                      </a:solidFill>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1.552</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a:solidFill>
                        <a:schemeClr val="tx2"/>
                      </a:solidFill>
                    </a:lnT>
                    <a:lnB w="12700">
                      <a:solidFill>
                        <a:schemeClr val="tx2"/>
                      </a:solidFill>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1.065</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a:solidFill>
                        <a:schemeClr val="tx2"/>
                      </a:solidFill>
                    </a:lnT>
                    <a:lnB w="12700">
                      <a:solidFill>
                        <a:schemeClr val="tx2"/>
                      </a:solidFill>
                    </a:lnB>
                    <a:lnTlToBr w="0">
                      <a:noFill/>
                    </a:lnTlToBr>
                    <a:lnBlToTr w="0">
                      <a:noFill/>
                    </a:lnBlToTr>
                    <a:solidFill>
                      <a:schemeClr val="accent1">
                        <a:lumMod val="20000"/>
                        <a:lumOff val="80000"/>
                      </a:schemeClr>
                    </a:solidFill>
                  </a:tcPr>
                </a:tc>
                <a:tc>
                  <a:txBody>
                    <a:bodyPr/>
                    <a:lstStyle/>
                    <a:p>
                      <a:pPr lvl="0" algn="ctr">
                        <a:lnSpc>
                          <a:spcPct val="150000"/>
                        </a:lnSpc>
                        <a:buNone/>
                      </a:pPr>
                      <a:r>
                        <a:rPr lang="en-US" sz="1600" b="0" i="0" u="none" strike="noStrike" cap="none" dirty="0">
                          <a:solidFill>
                            <a:schemeClr val="tx1"/>
                          </a:solidFill>
                          <a:latin typeface="Palatino"/>
                          <a:ea typeface="Palatino" pitchFamily="2" charset="77"/>
                          <a:cs typeface="Arial"/>
                        </a:rPr>
                        <a:t>0.087</a:t>
                      </a:r>
                      <a:endParaRPr lang="en-US" sz="1600" b="0" i="0" u="none" strike="noStrike" cap="none" dirty="0">
                        <a:solidFill>
                          <a:schemeClr val="tx1"/>
                        </a:solidFill>
                        <a:latin typeface="Palatino"/>
                        <a:ea typeface="Palatino" pitchFamily="2" charset="77"/>
                        <a:cs typeface="Arial"/>
                        <a:sym typeface="Arial"/>
                      </a:endParaRPr>
                    </a:p>
                  </a:txBody>
                  <a:tcPr anchor="ctr">
                    <a:lnL w="0">
                      <a:noFill/>
                    </a:lnL>
                    <a:lnR w="0">
                      <a:noFill/>
                    </a:lnR>
                    <a:lnT w="12700">
                      <a:solidFill>
                        <a:schemeClr val="tx2"/>
                      </a:solidFill>
                    </a:lnT>
                    <a:lnB w="12700">
                      <a:solidFill>
                        <a:schemeClr val="tx2"/>
                      </a:solidFill>
                    </a:lnB>
                    <a:lnTlToBr w="0">
                      <a:noFill/>
                    </a:lnTlToBr>
                    <a:lnBlToTr w="0">
                      <a:noFill/>
                    </a:lnBlToTr>
                    <a:solidFill>
                      <a:schemeClr val="accent1">
                        <a:lumMod val="20000"/>
                        <a:lumOff val="80000"/>
                      </a:schemeClr>
                    </a:solidFill>
                  </a:tcPr>
                </a:tc>
                <a:extLst>
                  <a:ext uri="{0D108BD9-81ED-4DB2-BD59-A6C34878D82A}">
                    <a16:rowId xmlns:a16="http://schemas.microsoft.com/office/drawing/2014/main" val="1299518723"/>
                  </a:ext>
                </a:extLst>
              </a:tr>
              <a:tr h="565531">
                <a:tc rowSpan="2">
                  <a:txBody>
                    <a:bodyPr/>
                    <a:lstStyle/>
                    <a:p>
                      <a:pPr algn="ctr">
                        <a:lnSpc>
                          <a:spcPct val="100000"/>
                        </a:lnSpc>
                      </a:pPr>
                      <a:r>
                        <a:rPr lang="en-US" sz="1200" b="1" i="0" u="none" strike="noStrike" cap="none" err="1">
                          <a:solidFill>
                            <a:schemeClr val="tx1"/>
                          </a:solidFill>
                          <a:latin typeface="Palatino"/>
                          <a:ea typeface="Palatino" pitchFamily="2" charset="77"/>
                          <a:cs typeface="Arial"/>
                          <a:sym typeface="Arial"/>
                        </a:rPr>
                        <a:t>BiModeBP</a:t>
                      </a:r>
                      <a:endParaRPr lang="en-US" sz="1200" b="1" i="0" u="none" strike="noStrike" cap="none">
                        <a:solidFill>
                          <a:schemeClr val="tx1"/>
                        </a:solidFill>
                        <a:latin typeface="Palatino"/>
                        <a:ea typeface="Palatino" pitchFamily="2" charset="77"/>
                        <a:cs typeface="Arial"/>
                        <a:sym typeface="Arial"/>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latinLnBrk="0" hangingPunct="1">
                        <a:lnSpc>
                          <a:spcPct val="100000"/>
                        </a:lnSpc>
                        <a:spcBef>
                          <a:spcPts val="0"/>
                        </a:spcBef>
                        <a:spcAft>
                          <a:spcPts val="0"/>
                        </a:spcAft>
                        <a:buNone/>
                      </a:pPr>
                      <a:r>
                        <a:rPr lang="en-US" sz="1200" b="1" i="0" u="none" strike="noStrike" kern="1200" cap="none" noProof="0">
                          <a:solidFill>
                            <a:schemeClr val="tx1"/>
                          </a:solidFill>
                          <a:latin typeface="Palatino" pitchFamily="2" charset="77"/>
                          <a:cs typeface="Arial"/>
                        </a:rPr>
                        <a:t>Given</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ctr" defTabSz="914400" rtl="0" eaLnBrk="1" latinLnBrk="0" hangingPunct="1">
                        <a:lnSpc>
                          <a:spcPct val="200000"/>
                        </a:lnSpc>
                        <a:buNone/>
                      </a:pPr>
                      <a:r>
                        <a:rPr lang="en-US" altLang="zh-TW" sz="1600" b="0" i="0" u="none" strike="noStrike" kern="1200" cap="none">
                          <a:solidFill>
                            <a:schemeClr val="tx1"/>
                          </a:solidFill>
                          <a:latin typeface="Palatino"/>
                          <a:ea typeface="Palatino" pitchFamily="2" charset="77"/>
                          <a:cs typeface="Arial"/>
                          <a:sym typeface="Arial"/>
                        </a:rPr>
                        <a:t>0.007</a:t>
                      </a:r>
                      <a:endParaRPr lang="en-US" sz="1600" b="0" i="0" u="none" strike="noStrike" kern="1200"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ctr" defTabSz="914400" rtl="0" eaLnBrk="1" latinLnBrk="0" hangingPunct="1">
                        <a:lnSpc>
                          <a:spcPct val="200000"/>
                        </a:lnSpc>
                        <a:buNone/>
                      </a:pPr>
                      <a:r>
                        <a:rPr lang="en-US" altLang="zh-TW" sz="1600" b="0" i="0" u="none" strike="noStrike" kern="1200" cap="none">
                          <a:solidFill>
                            <a:schemeClr val="tx1"/>
                          </a:solidFill>
                          <a:latin typeface="Palatino"/>
                          <a:ea typeface="Palatino" pitchFamily="2" charset="77"/>
                          <a:cs typeface="Arial"/>
                          <a:sym typeface="Arial"/>
                        </a:rPr>
                        <a:t>5.976</a:t>
                      </a:r>
                      <a:endParaRPr lang="en-US" sz="1600" b="0" i="0" u="none" strike="noStrike" kern="1200"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ctr" defTabSz="914400" rtl="0" eaLnBrk="1" latinLnBrk="0" hangingPunct="1">
                        <a:lnSpc>
                          <a:spcPct val="200000"/>
                        </a:lnSpc>
                        <a:buNone/>
                      </a:pPr>
                      <a:r>
                        <a:rPr lang="en-US" altLang="zh-TW" sz="1600" b="0" i="0" u="none" strike="noStrike" kern="1200" cap="none">
                          <a:solidFill>
                            <a:schemeClr val="tx1"/>
                          </a:solidFill>
                          <a:latin typeface="Palatino"/>
                          <a:ea typeface="Palatino" pitchFamily="2" charset="77"/>
                          <a:cs typeface="Arial"/>
                          <a:sym typeface="Arial"/>
                        </a:rPr>
                        <a:t>1.153</a:t>
                      </a:r>
                      <a:endParaRPr lang="en-US" sz="1600" b="0" i="0" u="none" strike="noStrike" kern="1200" cap="none">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ctr" defTabSz="914400" rtl="0" eaLnBrk="1" latinLnBrk="0" hangingPunct="1">
                        <a:lnSpc>
                          <a:spcPct val="200000"/>
                        </a:lnSpc>
                        <a:buNone/>
                      </a:pPr>
                      <a:r>
                        <a:rPr lang="en-US" altLang="zh-TW" sz="1600" b="0" i="0" u="none" strike="noStrike" kern="1200" cap="none" dirty="0">
                          <a:solidFill>
                            <a:schemeClr val="tx1"/>
                          </a:solidFill>
                          <a:latin typeface="Palatino"/>
                          <a:ea typeface="Palatino" pitchFamily="2" charset="77"/>
                          <a:cs typeface="Arial"/>
                          <a:sym typeface="Arial"/>
                        </a:rPr>
                        <a:t>2.263</a:t>
                      </a:r>
                      <a:endParaRPr lang="en-US" sz="1600" b="0" i="0" u="none" strike="noStrike" kern="1200" cap="none" dirty="0">
                        <a:solidFill>
                          <a:schemeClr val="tx1"/>
                        </a:solidFill>
                        <a:latin typeface="Palatino"/>
                        <a:ea typeface="Palatino" pitchFamily="2" charset="77"/>
                        <a:cs typeface="Arial"/>
                        <a:sym typeface="Arial"/>
                      </a:endParaRPr>
                    </a:p>
                  </a:txBody>
                  <a:tcPr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65531">
                <a:tc vMerge="1">
                  <a:txBody>
                    <a:bodyPr/>
                    <a:lstStyle/>
                    <a:p>
                      <a:endParaRPr lang="en-US"/>
                    </a:p>
                  </a:txBody>
                  <a:tcPr/>
                </a:tc>
                <a:tc>
                  <a:txBody>
                    <a:bodyPr/>
                    <a:lstStyle/>
                    <a:p>
                      <a:pPr marL="0" marR="0" lvl="0" indent="0" algn="ctr" defTabSz="914400" rtl="0" eaLnBrk="1" latinLnBrk="0" hangingPunct="1">
                        <a:lnSpc>
                          <a:spcPct val="100000"/>
                        </a:lnSpc>
                        <a:spcBef>
                          <a:spcPts val="0"/>
                        </a:spcBef>
                        <a:spcAft>
                          <a:spcPts val="0"/>
                        </a:spcAft>
                        <a:buNone/>
                      </a:pPr>
                      <a:r>
                        <a:rPr lang="en-US" sz="1200" b="1" i="0" u="none" strike="noStrike" kern="1200" cap="none" noProof="0" dirty="0">
                          <a:solidFill>
                            <a:schemeClr val="tx1"/>
                          </a:solidFill>
                          <a:latin typeface="Palatino" pitchFamily="2" charset="77"/>
                          <a:cs typeface="Arial"/>
                        </a:rPr>
                        <a:t>New</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lnSpc>
                          <a:spcPct val="150000"/>
                        </a:lnSpc>
                        <a:buNone/>
                      </a:pPr>
                      <a:r>
                        <a:rPr lang="en-US" altLang="zh-TW" sz="1600" b="0" i="0" u="none" strike="noStrike" cap="none" dirty="0">
                          <a:solidFill>
                            <a:schemeClr val="tx1"/>
                          </a:solidFill>
                          <a:latin typeface="Palatino"/>
                          <a:cs typeface="Arial"/>
                        </a:rPr>
                        <a:t>0.006</a:t>
                      </a:r>
                    </a:p>
                  </a:txBody>
                  <a:tcPr anchor="ctr">
                    <a:lnL>
                      <a:noFill/>
                    </a:lnL>
                    <a:lnR>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lnSpc>
                          <a:spcPct val="150000"/>
                        </a:lnSpc>
                        <a:buNone/>
                      </a:pPr>
                      <a:r>
                        <a:rPr lang="en-US" altLang="zh-TW" sz="1600" b="0" i="0" u="none" strike="noStrike" cap="none" dirty="0">
                          <a:solidFill>
                            <a:schemeClr val="tx1"/>
                          </a:solidFill>
                          <a:latin typeface="Palatino"/>
                          <a:cs typeface="Arial"/>
                        </a:rPr>
                        <a:t>4.506</a:t>
                      </a:r>
                    </a:p>
                  </a:txBody>
                  <a:tcPr anchor="ctr">
                    <a:lnL>
                      <a:noFill/>
                    </a:lnL>
                    <a:lnR>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lnSpc>
                          <a:spcPct val="150000"/>
                        </a:lnSpc>
                        <a:buNone/>
                      </a:pPr>
                      <a:r>
                        <a:rPr lang="en-US" altLang="zh-TW" sz="1600" b="0" i="0" u="none" strike="noStrike" cap="none" dirty="0">
                          <a:solidFill>
                            <a:schemeClr val="tx1"/>
                          </a:solidFill>
                          <a:latin typeface="Palatino"/>
                          <a:cs typeface="Arial"/>
                        </a:rPr>
                        <a:t>1.154</a:t>
                      </a:r>
                    </a:p>
                  </a:txBody>
                  <a:tcPr anchor="ctr">
                    <a:lnL>
                      <a:noFill/>
                    </a:lnL>
                    <a:lnR>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lnSpc>
                          <a:spcPct val="150000"/>
                        </a:lnSpc>
                        <a:buNone/>
                      </a:pPr>
                      <a:r>
                        <a:rPr lang="en-US" altLang="zh-TW" sz="1600" b="0" i="0" u="none" strike="noStrike" cap="none" dirty="0">
                          <a:solidFill>
                            <a:schemeClr val="tx1"/>
                          </a:solidFill>
                          <a:latin typeface="Palatino"/>
                          <a:cs typeface="Arial"/>
                        </a:rPr>
                        <a:t>1.694</a:t>
                      </a:r>
                    </a:p>
                  </a:txBody>
                  <a:tcPr anchor="ctr">
                    <a:lnL>
                      <a:noFill/>
                    </a:lnL>
                    <a:lnR>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59495458"/>
                  </a:ext>
                </a:extLst>
              </a:tr>
            </a:tbl>
          </a:graphicData>
        </a:graphic>
      </p:graphicFrame>
    </p:spTree>
    <p:extLst>
      <p:ext uri="{BB962C8B-B14F-4D97-AF65-F5344CB8AC3E}">
        <p14:creationId xmlns:p14="http://schemas.microsoft.com/office/powerpoint/2010/main" val="388643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lnSpc>
                <a:spcPct val="150000"/>
              </a:lnSpc>
            </a:pPr>
            <a:r>
              <a:rPr lang="en-US" b="1">
                <a:latin typeface="Palatino" pitchFamily="2" charset="77"/>
                <a:ea typeface="Palatino" pitchFamily="2" charset="77"/>
              </a:rPr>
              <a:t>Overview</a:t>
            </a:r>
          </a:p>
          <a:p>
            <a:pPr lvl="1">
              <a:lnSpc>
                <a:spcPct val="150000"/>
              </a:lnSpc>
            </a:pPr>
            <a:r>
              <a:rPr lang="fr-FR" err="1">
                <a:latin typeface="Palatino" pitchFamily="2" charset="77"/>
                <a:ea typeface="Palatino" pitchFamily="2" charset="77"/>
              </a:rPr>
              <a:t>What</a:t>
            </a:r>
            <a:r>
              <a:rPr lang="fr-FR">
                <a:latin typeface="Palatino" pitchFamily="2" charset="77"/>
                <a:ea typeface="Palatino" pitchFamily="2" charset="77"/>
              </a:rPr>
              <a:t> </a:t>
            </a:r>
            <a:r>
              <a:rPr lang="fr-FR" err="1">
                <a:latin typeface="Palatino" pitchFamily="2" charset="77"/>
                <a:ea typeface="Palatino" pitchFamily="2" charset="77"/>
              </a:rPr>
              <a:t>is</a:t>
            </a:r>
            <a:r>
              <a:rPr lang="fr-FR">
                <a:latin typeface="Palatino" pitchFamily="2" charset="77"/>
                <a:ea typeface="Palatino" pitchFamily="2" charset="77"/>
              </a:rPr>
              <a:t> </a:t>
            </a:r>
            <a:r>
              <a:rPr lang="fr-FR" err="1">
                <a:latin typeface="Palatino" pitchFamily="2" charset="77"/>
                <a:ea typeface="Palatino" pitchFamily="2" charset="77"/>
              </a:rPr>
              <a:t>brach</a:t>
            </a:r>
            <a:r>
              <a:rPr lang="fr-FR">
                <a:latin typeface="Palatino" pitchFamily="2" charset="77"/>
                <a:ea typeface="Palatino" pitchFamily="2" charset="77"/>
              </a:rPr>
              <a:t> </a:t>
            </a:r>
            <a:r>
              <a:rPr lang="fr-FR" err="1">
                <a:latin typeface="Palatino" pitchFamily="2" charset="77"/>
                <a:ea typeface="Palatino" pitchFamily="2" charset="77"/>
              </a:rPr>
              <a:t>prediction</a:t>
            </a:r>
            <a:r>
              <a:rPr lang="fr-FR">
                <a:latin typeface="Palatino" pitchFamily="2" charset="77"/>
                <a:ea typeface="Palatino" pitchFamily="2" charset="77"/>
              </a:rPr>
              <a:t>?</a:t>
            </a:r>
          </a:p>
          <a:p>
            <a:pPr lvl="1">
              <a:lnSpc>
                <a:spcPct val="150000"/>
              </a:lnSpc>
            </a:pPr>
            <a:r>
              <a:rPr lang="fr-FR" err="1">
                <a:latin typeface="Palatino" pitchFamily="2" charset="77"/>
                <a:ea typeface="Palatino" pitchFamily="2" charset="77"/>
              </a:rPr>
              <a:t>Why</a:t>
            </a:r>
            <a:r>
              <a:rPr lang="fr-FR">
                <a:latin typeface="Palatino" pitchFamily="2" charset="77"/>
                <a:ea typeface="Palatino" pitchFamily="2" charset="77"/>
              </a:rPr>
              <a:t> </a:t>
            </a:r>
            <a:r>
              <a:rPr lang="fr-FR" err="1">
                <a:latin typeface="Palatino" pitchFamily="2" charset="77"/>
                <a:ea typeface="Palatino" pitchFamily="2" charset="77"/>
              </a:rPr>
              <a:t>it</a:t>
            </a:r>
            <a:r>
              <a:rPr lang="fr-FR">
                <a:latin typeface="Palatino" pitchFamily="2" charset="77"/>
                <a:ea typeface="Palatino" pitchFamily="2" charset="77"/>
              </a:rPr>
              <a:t> </a:t>
            </a:r>
            <a:r>
              <a:rPr lang="fr-FR" err="1">
                <a:latin typeface="Palatino" pitchFamily="2" charset="77"/>
                <a:ea typeface="Palatino" pitchFamily="2" charset="77"/>
              </a:rPr>
              <a:t>is</a:t>
            </a:r>
            <a:r>
              <a:rPr lang="fr-FR">
                <a:latin typeface="Palatino" pitchFamily="2" charset="77"/>
                <a:ea typeface="Palatino" pitchFamily="2" charset="77"/>
              </a:rPr>
              <a:t> important?</a:t>
            </a:r>
            <a:endParaRPr lang="en-US">
              <a:latin typeface="Palatino" pitchFamily="2" charset="77"/>
              <a:ea typeface="Palatino" pitchFamily="2" charset="77"/>
            </a:endParaRPr>
          </a:p>
        </p:txBody>
      </p:sp>
      <p:sp>
        <p:nvSpPr>
          <p:cNvPr id="4" name="Text Placeholder 3"/>
          <p:cNvSpPr>
            <a:spLocks noGrp="1"/>
          </p:cNvSpPr>
          <p:nvPr>
            <p:ph type="body" sz="quarter" idx="11"/>
          </p:nvPr>
        </p:nvSpPr>
        <p:spPr/>
        <p:txBody>
          <a:bodyPr/>
          <a:lstStyle/>
          <a:p>
            <a:r>
              <a:rPr lang="en-US" sz="3600" i="0">
                <a:latin typeface="Palatino" pitchFamily="2" charset="77"/>
                <a:ea typeface="Palatino" pitchFamily="2" charset="77"/>
              </a:rPr>
              <a:t>Branch Prediction </a:t>
            </a:r>
          </a:p>
          <a:p>
            <a:r>
              <a:rPr lang="en-US" sz="3600" i="0">
                <a:latin typeface="Palatino" pitchFamily="2" charset="77"/>
                <a:ea typeface="Palatino" pitchFamily="2" charset="77"/>
              </a:rPr>
              <a:t>Introduction &amp; Background</a:t>
            </a:r>
          </a:p>
        </p:txBody>
      </p:sp>
    </p:spTree>
    <p:extLst>
      <p:ext uri="{BB962C8B-B14F-4D97-AF65-F5344CB8AC3E}">
        <p14:creationId xmlns:p14="http://schemas.microsoft.com/office/powerpoint/2010/main" val="1688248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z="3600" i="0">
                <a:latin typeface="Palatino" pitchFamily="2" charset="77"/>
                <a:ea typeface="Palatino" pitchFamily="2" charset="77"/>
              </a:rPr>
              <a:t>Result Discussion</a:t>
            </a:r>
          </a:p>
        </p:txBody>
      </p:sp>
      <p:pic>
        <p:nvPicPr>
          <p:cNvPr id="6" name="Picture 5">
            <a:extLst>
              <a:ext uri="{FF2B5EF4-FFF2-40B4-BE49-F238E27FC236}">
                <a16:creationId xmlns:a16="http://schemas.microsoft.com/office/drawing/2014/main" id="{32381AA6-DF74-EE43-F727-6041B70CD017}"/>
              </a:ext>
            </a:extLst>
          </p:cNvPr>
          <p:cNvPicPr>
            <a:picLocks noChangeAspect="1"/>
          </p:cNvPicPr>
          <p:nvPr/>
        </p:nvPicPr>
        <p:blipFill>
          <a:blip r:embed="rId2"/>
          <a:stretch>
            <a:fillRect/>
          </a:stretch>
        </p:blipFill>
        <p:spPr>
          <a:xfrm>
            <a:off x="7964701" y="3262746"/>
            <a:ext cx="3210791" cy="3210791"/>
          </a:xfrm>
          <a:prstGeom prst="rect">
            <a:avLst/>
          </a:prstGeom>
        </p:spPr>
      </p:pic>
      <p:sp>
        <p:nvSpPr>
          <p:cNvPr id="3" name="Text Placeholder 2">
            <a:extLst>
              <a:ext uri="{FF2B5EF4-FFF2-40B4-BE49-F238E27FC236}">
                <a16:creationId xmlns:a16="http://schemas.microsoft.com/office/drawing/2014/main" id="{B86B5404-15F5-1ABD-80C5-42E3D31F59B9}"/>
              </a:ext>
            </a:extLst>
          </p:cNvPr>
          <p:cNvSpPr>
            <a:spLocks noGrp="1"/>
          </p:cNvSpPr>
          <p:nvPr>
            <p:ph type="body" sz="quarter" idx="10"/>
          </p:nvPr>
        </p:nvSpPr>
        <p:spPr/>
        <p:txBody>
          <a:bodyPr/>
          <a:lstStyle/>
          <a:p>
            <a:r>
              <a:rPr lang="en-US" b="1">
                <a:latin typeface="Palatino" pitchFamily="2" charset="77"/>
                <a:ea typeface="Palatino" pitchFamily="2" charset="77"/>
              </a:rPr>
              <a:t>Overview</a:t>
            </a:r>
          </a:p>
          <a:p>
            <a:r>
              <a:rPr lang="en-US">
                <a:latin typeface="Palatino" pitchFamily="2" charset="77"/>
                <a:ea typeface="Palatino" pitchFamily="2" charset="77"/>
              </a:rPr>
              <a:t>Conclusion</a:t>
            </a:r>
          </a:p>
        </p:txBody>
      </p:sp>
    </p:spTree>
    <p:extLst>
      <p:ext uri="{BB962C8B-B14F-4D97-AF65-F5344CB8AC3E}">
        <p14:creationId xmlns:p14="http://schemas.microsoft.com/office/powerpoint/2010/main" val="153556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15723BFD-6089-F210-1F78-751E72D0E6A2}"/>
              </a:ext>
            </a:extLst>
          </p:cNvPr>
          <p:cNvSpPr>
            <a:spLocks noGrp="1"/>
          </p:cNvSpPr>
          <p:nvPr>
            <p:ph idx="1"/>
          </p:nvPr>
        </p:nvSpPr>
        <p:spPr/>
        <p:txBody>
          <a:bodyPr vert="horz" lIns="0" tIns="0" rIns="0" bIns="0" rtlCol="0" anchor="t">
            <a:noAutofit/>
          </a:bodyPr>
          <a:lstStyle/>
          <a:p>
            <a:r>
              <a:rPr lang="en-US" sz="2000" i="0" dirty="0">
                <a:solidFill>
                  <a:schemeClr val="tx1"/>
                </a:solidFill>
                <a:latin typeface="Palatino"/>
              </a:rPr>
              <a:t>For benchmark 401.bzip2</a:t>
            </a:r>
          </a:p>
          <a:p>
            <a:pPr marL="401320"/>
            <a:r>
              <a:rPr lang="en-US" sz="2000" i="0" dirty="0" err="1">
                <a:solidFill>
                  <a:schemeClr val="tx1"/>
                </a:solidFill>
                <a:latin typeface="Palatino"/>
              </a:rPr>
              <a:t>LocalBP</a:t>
            </a:r>
            <a:r>
              <a:rPr lang="en-US" sz="2000" i="0" dirty="0">
                <a:solidFill>
                  <a:schemeClr val="tx1"/>
                </a:solidFill>
                <a:latin typeface="Palatino"/>
              </a:rPr>
              <a:t> = </a:t>
            </a:r>
            <a:r>
              <a:rPr lang="en-US" sz="2000" i="0" dirty="0" err="1">
                <a:solidFill>
                  <a:schemeClr val="tx1"/>
                </a:solidFill>
                <a:latin typeface="Palatino"/>
              </a:rPr>
              <a:t>TournamentBP</a:t>
            </a:r>
            <a:r>
              <a:rPr lang="en-US" sz="2000" i="0" dirty="0">
                <a:solidFill>
                  <a:schemeClr val="tx1"/>
                </a:solidFill>
                <a:latin typeface="Palatino"/>
              </a:rPr>
              <a:t> &gt; </a:t>
            </a:r>
            <a:r>
              <a:rPr lang="en-US" sz="2000" i="0" dirty="0" err="1">
                <a:solidFill>
                  <a:schemeClr val="tx1"/>
                </a:solidFill>
                <a:latin typeface="Palatino"/>
              </a:rPr>
              <a:t>BiModeBP</a:t>
            </a:r>
            <a:endParaRPr lang="en-US" sz="2000" i="0" dirty="0">
              <a:solidFill>
                <a:schemeClr val="tx1"/>
              </a:solidFill>
              <a:latin typeface="Palatino"/>
            </a:endParaRPr>
          </a:p>
          <a:p>
            <a:pPr marL="236220"/>
            <a:r>
              <a:rPr lang="en-US" sz="2000" i="0" dirty="0">
                <a:solidFill>
                  <a:schemeClr val="tx1"/>
                </a:solidFill>
                <a:latin typeface="Palatino"/>
              </a:rPr>
              <a:t>Benchmark 401.bzip2 is an image compression program. Therefore, we can imagine it repeatedly runs the same piece of code for compression on different sectors of the image. The branch behavior should be more monotonous, and the local correlation should be more significant in 401.bzip2. </a:t>
            </a:r>
            <a:r>
              <a:rPr lang="en-US" altLang="zh-TW" sz="2000" i="0" dirty="0">
                <a:solidFill>
                  <a:schemeClr val="tx1"/>
                </a:solidFill>
                <a:latin typeface="Palatino"/>
              </a:rPr>
              <a:t>We think t</a:t>
            </a:r>
            <a:r>
              <a:rPr lang="en-US" sz="2000" i="0" dirty="0">
                <a:solidFill>
                  <a:schemeClr val="tx1"/>
                </a:solidFill>
                <a:latin typeface="Palatino"/>
              </a:rPr>
              <a:t>hat’s the reason why </a:t>
            </a:r>
            <a:r>
              <a:rPr lang="en-US" sz="2000" i="0" dirty="0" err="1">
                <a:solidFill>
                  <a:schemeClr val="tx1"/>
                </a:solidFill>
                <a:latin typeface="Palatino"/>
              </a:rPr>
              <a:t>LocalBP</a:t>
            </a:r>
            <a:r>
              <a:rPr lang="en-US" sz="2000" i="0" dirty="0">
                <a:solidFill>
                  <a:schemeClr val="tx1"/>
                </a:solidFill>
                <a:latin typeface="Palatino"/>
              </a:rPr>
              <a:t> and </a:t>
            </a:r>
            <a:r>
              <a:rPr lang="en-US" sz="2000" i="0" dirty="0" err="1">
                <a:solidFill>
                  <a:schemeClr val="tx1"/>
                </a:solidFill>
                <a:latin typeface="Palatino"/>
              </a:rPr>
              <a:t>TournamentBP</a:t>
            </a:r>
            <a:r>
              <a:rPr lang="en-US" sz="2000" i="0" dirty="0">
                <a:solidFill>
                  <a:schemeClr val="tx1"/>
                </a:solidFill>
                <a:latin typeface="Palatino"/>
              </a:rPr>
              <a:t> perform better than </a:t>
            </a:r>
            <a:r>
              <a:rPr lang="en-US" sz="2000" i="0" dirty="0" err="1">
                <a:solidFill>
                  <a:schemeClr val="tx1"/>
                </a:solidFill>
                <a:latin typeface="Palatino"/>
              </a:rPr>
              <a:t>BiModeBP</a:t>
            </a:r>
            <a:r>
              <a:rPr lang="en-US" sz="2000" i="0" dirty="0">
                <a:solidFill>
                  <a:schemeClr val="tx1"/>
                </a:solidFill>
                <a:latin typeface="Palatino"/>
              </a:rPr>
              <a:t> in this scenario.</a:t>
            </a:r>
          </a:p>
          <a:p>
            <a:pPr marL="236220"/>
            <a:r>
              <a:rPr lang="en-US" sz="2000" i="0" dirty="0">
                <a:solidFill>
                  <a:schemeClr val="tx1"/>
                </a:solidFill>
                <a:latin typeface="Palatino"/>
              </a:rPr>
              <a:t>The number of branches in a compression program should be </a:t>
            </a:r>
            <a:r>
              <a:rPr lang="en-US" altLang="zh-CN" sz="2000" i="0" dirty="0">
                <a:solidFill>
                  <a:schemeClr val="tx1"/>
                </a:solidFill>
                <a:latin typeface="Palatino"/>
              </a:rPr>
              <a:t>fewer as</a:t>
            </a:r>
            <a:r>
              <a:rPr lang="en-US" sz="2000" i="0" dirty="0">
                <a:solidFill>
                  <a:schemeClr val="tx1"/>
                </a:solidFill>
                <a:latin typeface="Palatino"/>
              </a:rPr>
              <a:t> well. Hence, it also requires fewer </a:t>
            </a:r>
            <a:r>
              <a:rPr lang="en-US" sz="2000" i="0" dirty="0" err="1">
                <a:solidFill>
                  <a:schemeClr val="tx1"/>
                </a:solidFill>
                <a:latin typeface="Palatino"/>
              </a:rPr>
              <a:t>BTBentries</a:t>
            </a:r>
            <a:r>
              <a:rPr lang="en-US" sz="2000" i="0" dirty="0">
                <a:solidFill>
                  <a:schemeClr val="tx1"/>
                </a:solidFill>
                <a:latin typeface="Palatino"/>
              </a:rPr>
              <a:t> for all three branch predictors.</a:t>
            </a:r>
          </a:p>
        </p:txBody>
      </p:sp>
    </p:spTree>
    <p:extLst>
      <p:ext uri="{BB962C8B-B14F-4D97-AF65-F5344CB8AC3E}">
        <p14:creationId xmlns:p14="http://schemas.microsoft.com/office/powerpoint/2010/main" val="3163425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B6F0-A48B-D465-C628-C2C51DCB4F1A}"/>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15723BFD-6089-F210-1F78-751E72D0E6A2}"/>
              </a:ext>
            </a:extLst>
          </p:cNvPr>
          <p:cNvSpPr>
            <a:spLocks noGrp="1"/>
          </p:cNvSpPr>
          <p:nvPr>
            <p:ph idx="1"/>
          </p:nvPr>
        </p:nvSpPr>
        <p:spPr/>
        <p:txBody>
          <a:bodyPr vert="horz" wrap="square" lIns="0" tIns="0" rIns="0" bIns="0" rtlCol="0" anchor="t">
            <a:noAutofit/>
          </a:bodyPr>
          <a:lstStyle/>
          <a:p>
            <a:r>
              <a:rPr lang="en-US" sz="2000" i="0" dirty="0">
                <a:solidFill>
                  <a:schemeClr val="tx1"/>
                </a:solidFill>
                <a:latin typeface="Palatino"/>
              </a:rPr>
              <a:t>For benchmark 429.mcf</a:t>
            </a:r>
          </a:p>
          <a:p>
            <a:pPr marL="401320"/>
            <a:r>
              <a:rPr lang="en-US" sz="2000" i="0" dirty="0" err="1">
                <a:solidFill>
                  <a:schemeClr val="tx1"/>
                </a:solidFill>
                <a:latin typeface="Palatino"/>
              </a:rPr>
              <a:t>TournamentBP</a:t>
            </a:r>
            <a:r>
              <a:rPr lang="en-US" sz="2000" i="0" dirty="0">
                <a:solidFill>
                  <a:schemeClr val="tx1"/>
                </a:solidFill>
                <a:latin typeface="Palatino"/>
              </a:rPr>
              <a:t> &gt; </a:t>
            </a:r>
            <a:r>
              <a:rPr lang="en-US" sz="2000" i="0" dirty="0" err="1">
                <a:solidFill>
                  <a:schemeClr val="tx1"/>
                </a:solidFill>
                <a:latin typeface="Palatino"/>
              </a:rPr>
              <a:t>BiModeBP</a:t>
            </a:r>
            <a:r>
              <a:rPr lang="en-US" sz="2000" i="0" dirty="0">
                <a:solidFill>
                  <a:schemeClr val="tx1"/>
                </a:solidFill>
                <a:latin typeface="Palatino"/>
              </a:rPr>
              <a:t> &gt; </a:t>
            </a:r>
            <a:r>
              <a:rPr lang="en-US" sz="2000" i="0" dirty="0" err="1">
                <a:solidFill>
                  <a:schemeClr val="tx1"/>
                </a:solidFill>
                <a:latin typeface="Palatino"/>
              </a:rPr>
              <a:t>LocalBP</a:t>
            </a:r>
            <a:endParaRPr lang="en-US" sz="2000" i="0" dirty="0">
              <a:solidFill>
                <a:schemeClr val="tx1"/>
              </a:solidFill>
              <a:latin typeface="Palatino"/>
            </a:endParaRPr>
          </a:p>
          <a:p>
            <a:pPr marL="288925"/>
            <a:r>
              <a:rPr lang="en-US" sz="2000" i="0" dirty="0">
                <a:solidFill>
                  <a:schemeClr val="tx1"/>
                </a:solidFill>
                <a:latin typeface="Palatino"/>
              </a:rPr>
              <a:t>Benchmark 429.mcf runs public transportation scheduling algorithm. The complexity of the algorithm in 429.mcf should be higher than 401.bzip2. In a scheduling problem, A change of one vehicle’s schedule will affect the schedule of the others, so it is more of a global correlation problem. Thus, </a:t>
            </a:r>
            <a:r>
              <a:rPr lang="en-US" sz="2000" i="0" dirty="0" err="1">
                <a:solidFill>
                  <a:schemeClr val="tx1"/>
                </a:solidFill>
                <a:latin typeface="Palatino"/>
              </a:rPr>
              <a:t>TournamentBP</a:t>
            </a:r>
            <a:r>
              <a:rPr lang="en-US" sz="2000" i="0" dirty="0">
                <a:solidFill>
                  <a:schemeClr val="tx1"/>
                </a:solidFill>
                <a:latin typeface="Palatino"/>
              </a:rPr>
              <a:t> and </a:t>
            </a:r>
            <a:r>
              <a:rPr lang="en-US" sz="2000" i="0" dirty="0" err="1">
                <a:solidFill>
                  <a:schemeClr val="tx1"/>
                </a:solidFill>
                <a:latin typeface="Palatino"/>
              </a:rPr>
              <a:t>BiModeBP</a:t>
            </a:r>
            <a:r>
              <a:rPr lang="en-US" sz="2000" i="0" dirty="0">
                <a:solidFill>
                  <a:schemeClr val="tx1"/>
                </a:solidFill>
                <a:latin typeface="Palatino"/>
              </a:rPr>
              <a:t> perform better in 429.mcf.</a:t>
            </a:r>
          </a:p>
          <a:p>
            <a:pPr marL="288925"/>
            <a:r>
              <a:rPr lang="en-US" sz="2000" i="0" dirty="0">
                <a:solidFill>
                  <a:schemeClr val="tx1"/>
                </a:solidFill>
                <a:latin typeface="Palatino"/>
              </a:rPr>
              <a:t>We imagine the architecture of a scheduling algorithm should have many if else statements to cope with different scenarios. Therefore, it is reasonable that scheduling algorithm requires more BTB entries than the compression algorithm.</a:t>
            </a:r>
          </a:p>
        </p:txBody>
      </p:sp>
    </p:spTree>
    <p:extLst>
      <p:ext uri="{BB962C8B-B14F-4D97-AF65-F5344CB8AC3E}">
        <p14:creationId xmlns:p14="http://schemas.microsoft.com/office/powerpoint/2010/main" val="3665250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C79D7337-8D2A-0AA3-97E9-F449881E2458}"/>
              </a:ext>
            </a:extLst>
          </p:cNvPr>
          <p:cNvPicPr>
            <a:picLocks noGrp="1" noChangeAspect="1"/>
          </p:cNvPicPr>
          <p:nvPr>
            <p:ph type="pic" sz="quarter" idx="15"/>
          </p:nvPr>
        </p:nvPicPr>
        <p:blipFill>
          <a:blip r:embed="rId2">
            <a:alphaModFix amt="20000"/>
            <a:extLst>
              <a:ext uri="{28A0092B-C50C-407E-A947-70E740481C1C}">
                <a14:useLocalDpi xmlns:a14="http://schemas.microsoft.com/office/drawing/2010/main" val="0"/>
              </a:ext>
            </a:extLst>
          </a:blip>
          <a:srcRect t="7012" b="7012"/>
          <a:stretch>
            <a:fillRect/>
          </a:stretch>
        </p:blipFill>
        <p:spPr>
          <a:noFill/>
        </p:spPr>
      </p:pic>
      <p:sp>
        <p:nvSpPr>
          <p:cNvPr id="3" name="Title 2">
            <a:extLst>
              <a:ext uri="{FF2B5EF4-FFF2-40B4-BE49-F238E27FC236}">
                <a16:creationId xmlns:a16="http://schemas.microsoft.com/office/drawing/2014/main" id="{9DD296E6-7EC6-759C-7229-FB998D3C80DF}"/>
              </a:ext>
            </a:extLst>
          </p:cNvPr>
          <p:cNvSpPr>
            <a:spLocks noGrp="1"/>
          </p:cNvSpPr>
          <p:nvPr>
            <p:ph type="title"/>
          </p:nvPr>
        </p:nvSpPr>
        <p:spPr/>
        <p:txBody>
          <a:bodyPr/>
          <a:lstStyle/>
          <a:p>
            <a:r>
              <a:rPr lang="en-US">
                <a:latin typeface="Palatino" pitchFamily="2" charset="77"/>
                <a:ea typeface="Palatino" pitchFamily="2" charset="77"/>
              </a:rPr>
              <a:t>Thank you</a:t>
            </a:r>
          </a:p>
        </p:txBody>
      </p:sp>
      <p:pic>
        <p:nvPicPr>
          <p:cNvPr id="8" name="Picture 7" descr="Text&#10;&#10;Description automatically generated">
            <a:extLst>
              <a:ext uri="{FF2B5EF4-FFF2-40B4-BE49-F238E27FC236}">
                <a16:creationId xmlns:a16="http://schemas.microsoft.com/office/drawing/2014/main" id="{62F6D7B2-E3AB-F615-BDEE-A6480C116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357427"/>
            <a:ext cx="7772400" cy="1845945"/>
          </a:xfrm>
          <a:prstGeom prst="rect">
            <a:avLst/>
          </a:prstGeom>
        </p:spPr>
      </p:pic>
    </p:spTree>
    <p:extLst>
      <p:ext uri="{BB962C8B-B14F-4D97-AF65-F5344CB8AC3E}">
        <p14:creationId xmlns:p14="http://schemas.microsoft.com/office/powerpoint/2010/main" val="132757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BBF9-7B96-1FD2-79E8-A94790B43E67}"/>
              </a:ext>
            </a:extLst>
          </p:cNvPr>
          <p:cNvSpPr>
            <a:spLocks noGrp="1"/>
          </p:cNvSpPr>
          <p:nvPr>
            <p:ph type="title"/>
          </p:nvPr>
        </p:nvSpPr>
        <p:spPr>
          <a:xfrm>
            <a:off x="1027415" y="2717515"/>
            <a:ext cx="4890499" cy="1040493"/>
          </a:xfrm>
        </p:spPr>
        <p:txBody>
          <a:bodyPr/>
          <a:lstStyle/>
          <a:p>
            <a:pPr algn="l"/>
            <a:r>
              <a:rPr lang="en-US" sz="4000" i="0">
                <a:latin typeface="Palatino" pitchFamily="2" charset="77"/>
                <a:ea typeface="Palatino" pitchFamily="2" charset="77"/>
              </a:rPr>
              <a:t>Branch Prediction</a:t>
            </a:r>
            <a:endParaRPr lang="en-US">
              <a:latin typeface="Palatino" pitchFamily="2" charset="77"/>
              <a:ea typeface="Palatino" pitchFamily="2" charset="77"/>
            </a:endParaRPr>
          </a:p>
        </p:txBody>
      </p:sp>
      <p:sp>
        <p:nvSpPr>
          <p:cNvPr id="5" name="TextBox 4">
            <a:extLst>
              <a:ext uri="{FF2B5EF4-FFF2-40B4-BE49-F238E27FC236}">
                <a16:creationId xmlns:a16="http://schemas.microsoft.com/office/drawing/2014/main" id="{BFF92F5D-EC2F-EC04-1CF8-0DA25828D111}"/>
              </a:ext>
            </a:extLst>
          </p:cNvPr>
          <p:cNvSpPr txBox="1"/>
          <p:nvPr/>
        </p:nvSpPr>
        <p:spPr>
          <a:xfrm>
            <a:off x="1027415" y="3432534"/>
            <a:ext cx="4006922" cy="650947"/>
          </a:xfrm>
          <a:prstGeom prst="rect">
            <a:avLst/>
          </a:prstGeom>
          <a:noFill/>
        </p:spPr>
        <p:txBody>
          <a:bodyPr wrap="square" lIns="0" tIns="0" rIns="0" bIns="0" rtlCol="0">
            <a:spAutoFit/>
          </a:bodyPr>
          <a:lstStyle/>
          <a:p>
            <a:pPr>
              <a:lnSpc>
                <a:spcPct val="120000"/>
              </a:lnSpc>
            </a:pPr>
            <a:r>
              <a:rPr lang="en-US">
                <a:latin typeface="Palatino" pitchFamily="2" charset="77"/>
                <a:ea typeface="Palatino" pitchFamily="2" charset="77"/>
              </a:rPr>
              <a:t>Guess the next fetch address to be used in the next cycle</a:t>
            </a:r>
            <a:endParaRPr lang="en-US" i="0">
              <a:latin typeface="Palatino" pitchFamily="2" charset="77"/>
              <a:ea typeface="Palatino" pitchFamily="2" charset="77"/>
            </a:endParaRPr>
          </a:p>
        </p:txBody>
      </p:sp>
      <p:pic>
        <p:nvPicPr>
          <p:cNvPr id="8" name="Picture 7">
            <a:extLst>
              <a:ext uri="{FF2B5EF4-FFF2-40B4-BE49-F238E27FC236}">
                <a16:creationId xmlns:a16="http://schemas.microsoft.com/office/drawing/2014/main" id="{718462D3-BC6B-ABD8-F221-05F216C192B1}"/>
              </a:ext>
            </a:extLst>
          </p:cNvPr>
          <p:cNvPicPr>
            <a:picLocks noChangeAspect="1"/>
          </p:cNvPicPr>
          <p:nvPr/>
        </p:nvPicPr>
        <p:blipFill>
          <a:blip r:embed="rId2"/>
          <a:stretch>
            <a:fillRect/>
          </a:stretch>
        </p:blipFill>
        <p:spPr>
          <a:xfrm>
            <a:off x="5699567" y="732961"/>
            <a:ext cx="5081286" cy="5081286"/>
          </a:xfrm>
          <a:prstGeom prst="rect">
            <a:avLst/>
          </a:prstGeom>
        </p:spPr>
      </p:pic>
    </p:spTree>
    <p:extLst>
      <p:ext uri="{BB962C8B-B14F-4D97-AF65-F5344CB8AC3E}">
        <p14:creationId xmlns:p14="http://schemas.microsoft.com/office/powerpoint/2010/main" val="364394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BBF9-7B96-1FD2-79E8-A94790B43E67}"/>
              </a:ext>
            </a:extLst>
          </p:cNvPr>
          <p:cNvSpPr>
            <a:spLocks noGrp="1"/>
          </p:cNvSpPr>
          <p:nvPr>
            <p:ph type="title"/>
          </p:nvPr>
        </p:nvSpPr>
        <p:spPr>
          <a:xfrm>
            <a:off x="914400" y="452041"/>
            <a:ext cx="10363200" cy="914402"/>
          </a:xfrm>
        </p:spPr>
        <p:txBody>
          <a:bodyPr/>
          <a:lstStyle/>
          <a:p>
            <a:r>
              <a:rPr lang="en-US" sz="4000" i="0">
                <a:latin typeface="Palatino" pitchFamily="2" charset="77"/>
                <a:ea typeface="Palatino" pitchFamily="2" charset="77"/>
              </a:rPr>
              <a:t>3 Things to be predict at Fetch stage</a:t>
            </a:r>
          </a:p>
        </p:txBody>
      </p:sp>
      <p:sp>
        <p:nvSpPr>
          <p:cNvPr id="324" name="Google Shape;318;p15">
            <a:extLst>
              <a:ext uri="{FF2B5EF4-FFF2-40B4-BE49-F238E27FC236}">
                <a16:creationId xmlns:a16="http://schemas.microsoft.com/office/drawing/2014/main" id="{38FCD41E-8E83-EADF-CBA1-0F15F4EED360}"/>
              </a:ext>
            </a:extLst>
          </p:cNvPr>
          <p:cNvSpPr/>
          <p:nvPr/>
        </p:nvSpPr>
        <p:spPr>
          <a:xfrm>
            <a:off x="6870600" y="2932686"/>
            <a:ext cx="4407000" cy="1191358"/>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19;p15">
            <a:extLst>
              <a:ext uri="{FF2B5EF4-FFF2-40B4-BE49-F238E27FC236}">
                <a16:creationId xmlns:a16="http://schemas.microsoft.com/office/drawing/2014/main" id="{17EFCB75-E311-4F08-0047-E6DDBFF1EA10}"/>
              </a:ext>
            </a:extLst>
          </p:cNvPr>
          <p:cNvSpPr/>
          <p:nvPr/>
        </p:nvSpPr>
        <p:spPr>
          <a:xfrm>
            <a:off x="10472159" y="2968307"/>
            <a:ext cx="805441" cy="1130716"/>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0;p15">
            <a:extLst>
              <a:ext uri="{FF2B5EF4-FFF2-40B4-BE49-F238E27FC236}">
                <a16:creationId xmlns:a16="http://schemas.microsoft.com/office/drawing/2014/main" id="{3804EBAD-A7DA-ED00-FE5D-D2FA7EEF1B29}"/>
              </a:ext>
            </a:extLst>
          </p:cNvPr>
          <p:cNvSpPr/>
          <p:nvPr/>
        </p:nvSpPr>
        <p:spPr>
          <a:xfrm>
            <a:off x="6555720" y="1282197"/>
            <a:ext cx="4407000" cy="1191358"/>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1;p15">
            <a:extLst>
              <a:ext uri="{FF2B5EF4-FFF2-40B4-BE49-F238E27FC236}">
                <a16:creationId xmlns:a16="http://schemas.microsoft.com/office/drawing/2014/main" id="{6D8691B6-8674-799D-8E07-40F472CDEA57}"/>
              </a:ext>
            </a:extLst>
          </p:cNvPr>
          <p:cNvSpPr/>
          <p:nvPr/>
        </p:nvSpPr>
        <p:spPr>
          <a:xfrm>
            <a:off x="6667596" y="4583339"/>
            <a:ext cx="4407000" cy="1191276"/>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2;p15">
            <a:extLst>
              <a:ext uri="{FF2B5EF4-FFF2-40B4-BE49-F238E27FC236}">
                <a16:creationId xmlns:a16="http://schemas.microsoft.com/office/drawing/2014/main" id="{8C22F6FA-F29F-942D-5886-1462371D661E}"/>
              </a:ext>
            </a:extLst>
          </p:cNvPr>
          <p:cNvSpPr/>
          <p:nvPr/>
        </p:nvSpPr>
        <p:spPr>
          <a:xfrm>
            <a:off x="10269155" y="4618139"/>
            <a:ext cx="805441" cy="1132030"/>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3;p15">
            <a:extLst>
              <a:ext uri="{FF2B5EF4-FFF2-40B4-BE49-F238E27FC236}">
                <a16:creationId xmlns:a16="http://schemas.microsoft.com/office/drawing/2014/main" id="{3888CF9D-E6C7-2366-3DE1-CE66FDC32AD0}"/>
              </a:ext>
            </a:extLst>
          </p:cNvPr>
          <p:cNvSpPr/>
          <p:nvPr/>
        </p:nvSpPr>
        <p:spPr>
          <a:xfrm>
            <a:off x="6078183" y="1478504"/>
            <a:ext cx="798950" cy="7989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27;p15">
            <a:extLst>
              <a:ext uri="{FF2B5EF4-FFF2-40B4-BE49-F238E27FC236}">
                <a16:creationId xmlns:a16="http://schemas.microsoft.com/office/drawing/2014/main" id="{7A31E644-28C2-22A7-2193-050292E396B4}"/>
              </a:ext>
            </a:extLst>
          </p:cNvPr>
          <p:cNvSpPr/>
          <p:nvPr/>
        </p:nvSpPr>
        <p:spPr>
          <a:xfrm>
            <a:off x="6187471" y="4779482"/>
            <a:ext cx="797676" cy="7989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0;p15">
            <a:extLst>
              <a:ext uri="{FF2B5EF4-FFF2-40B4-BE49-F238E27FC236}">
                <a16:creationId xmlns:a16="http://schemas.microsoft.com/office/drawing/2014/main" id="{922C17D2-7999-9954-5431-7855B876F4FF}"/>
              </a:ext>
            </a:extLst>
          </p:cNvPr>
          <p:cNvSpPr/>
          <p:nvPr/>
        </p:nvSpPr>
        <p:spPr>
          <a:xfrm>
            <a:off x="6568703" y="3129650"/>
            <a:ext cx="797676" cy="797635"/>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7;p15">
            <a:extLst>
              <a:ext uri="{FF2B5EF4-FFF2-40B4-BE49-F238E27FC236}">
                <a16:creationId xmlns:a16="http://schemas.microsoft.com/office/drawing/2014/main" id="{3450DE99-149D-7387-17CB-25FCFE9F47BC}"/>
              </a:ext>
            </a:extLst>
          </p:cNvPr>
          <p:cNvSpPr/>
          <p:nvPr/>
        </p:nvSpPr>
        <p:spPr>
          <a:xfrm>
            <a:off x="10155965" y="1317161"/>
            <a:ext cx="805441" cy="1132030"/>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19;p15">
            <a:extLst>
              <a:ext uri="{FF2B5EF4-FFF2-40B4-BE49-F238E27FC236}">
                <a16:creationId xmlns:a16="http://schemas.microsoft.com/office/drawing/2014/main" id="{A74283D9-57F6-768D-00EB-A21EDB94E5E6}"/>
              </a:ext>
            </a:extLst>
          </p:cNvPr>
          <p:cNvSpPr txBox="1"/>
          <p:nvPr/>
        </p:nvSpPr>
        <p:spPr>
          <a:xfrm>
            <a:off x="7037242" y="1611067"/>
            <a:ext cx="3574718" cy="5431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latin typeface="Palatino" pitchFamily="2" charset="77"/>
                <a:ea typeface="Palatino" pitchFamily="2" charset="77"/>
                <a:cs typeface="Fira Sans Medium"/>
                <a:sym typeface="Fira Sans Medium"/>
              </a:rPr>
              <a:t>Fetched instruction is a branch ?</a:t>
            </a:r>
          </a:p>
        </p:txBody>
      </p:sp>
      <p:sp>
        <p:nvSpPr>
          <p:cNvPr id="427" name="Google Shape;421;p15">
            <a:extLst>
              <a:ext uri="{FF2B5EF4-FFF2-40B4-BE49-F238E27FC236}">
                <a16:creationId xmlns:a16="http://schemas.microsoft.com/office/drawing/2014/main" id="{EC3A0986-CFD8-821C-6B68-5BA5C23EF587}"/>
              </a:ext>
            </a:extLst>
          </p:cNvPr>
          <p:cNvSpPr txBox="1"/>
          <p:nvPr/>
        </p:nvSpPr>
        <p:spPr>
          <a:xfrm>
            <a:off x="7532649" y="3263744"/>
            <a:ext cx="3574718" cy="5431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latin typeface="Palatino" pitchFamily="2" charset="77"/>
                <a:ea typeface="Palatino" pitchFamily="2" charset="77"/>
                <a:cs typeface="Fira Sans Medium"/>
                <a:sym typeface="Fira Sans Medium"/>
              </a:rPr>
              <a:t>(Conditional) Branch Direction</a:t>
            </a:r>
            <a:endParaRPr sz="1700">
              <a:latin typeface="Palatino" pitchFamily="2" charset="77"/>
              <a:ea typeface="Palatino" pitchFamily="2" charset="77"/>
              <a:cs typeface="Fira Sans Medium"/>
              <a:sym typeface="Fira Sans Medium"/>
            </a:endParaRPr>
          </a:p>
        </p:txBody>
      </p:sp>
      <p:sp>
        <p:nvSpPr>
          <p:cNvPr id="429" name="Google Shape;423;p15">
            <a:extLst>
              <a:ext uri="{FF2B5EF4-FFF2-40B4-BE49-F238E27FC236}">
                <a16:creationId xmlns:a16="http://schemas.microsoft.com/office/drawing/2014/main" id="{7E6F3FE6-72EC-35EF-0A16-E30BC917092C}"/>
              </a:ext>
            </a:extLst>
          </p:cNvPr>
          <p:cNvSpPr txBox="1"/>
          <p:nvPr/>
        </p:nvSpPr>
        <p:spPr>
          <a:xfrm>
            <a:off x="7097157" y="4900621"/>
            <a:ext cx="3574718" cy="5431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latin typeface="Palatino" pitchFamily="2" charset="77"/>
                <a:ea typeface="Palatino" pitchFamily="2" charset="77"/>
                <a:cs typeface="Fira Sans Medium"/>
                <a:sym typeface="Fira Sans Medium"/>
              </a:rPr>
              <a:t>Branch target address (if taken)</a:t>
            </a:r>
            <a:endParaRPr sz="1700">
              <a:latin typeface="Palatino" pitchFamily="2" charset="77"/>
              <a:ea typeface="Palatino" pitchFamily="2" charset="77"/>
              <a:cs typeface="Fira Sans Medium"/>
              <a:sym typeface="Fira Sans Medium"/>
            </a:endParaRPr>
          </a:p>
        </p:txBody>
      </p:sp>
      <p:pic>
        <p:nvPicPr>
          <p:cNvPr id="433" name="Graphic 432" descr="Signpost with solid fill">
            <a:extLst>
              <a:ext uri="{FF2B5EF4-FFF2-40B4-BE49-F238E27FC236}">
                <a16:creationId xmlns:a16="http://schemas.microsoft.com/office/drawing/2014/main" id="{122AEC15-6A24-82BA-C104-7E3A54C74E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167" y="3235115"/>
            <a:ext cx="582377" cy="582377"/>
          </a:xfrm>
          <a:prstGeom prst="rect">
            <a:avLst/>
          </a:prstGeom>
        </p:spPr>
      </p:pic>
      <p:pic>
        <p:nvPicPr>
          <p:cNvPr id="435" name="Graphic 434" descr="Target with solid fill">
            <a:extLst>
              <a:ext uri="{FF2B5EF4-FFF2-40B4-BE49-F238E27FC236}">
                <a16:creationId xmlns:a16="http://schemas.microsoft.com/office/drawing/2014/main" id="{16D35BD8-8E01-CA45-E9A0-E8C57BBDC6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0420" y="4880577"/>
            <a:ext cx="585702" cy="585702"/>
          </a:xfrm>
          <a:prstGeom prst="rect">
            <a:avLst/>
          </a:prstGeom>
        </p:spPr>
      </p:pic>
      <p:pic>
        <p:nvPicPr>
          <p:cNvPr id="437" name="Graphic 436" descr="Question Mark with solid fill">
            <a:extLst>
              <a:ext uri="{FF2B5EF4-FFF2-40B4-BE49-F238E27FC236}">
                <a16:creationId xmlns:a16="http://schemas.microsoft.com/office/drawing/2014/main" id="{335FF987-85AE-B4C3-109B-B23D5F4597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87471" y="1604842"/>
            <a:ext cx="547751" cy="547751"/>
          </a:xfrm>
          <a:prstGeom prst="rect">
            <a:avLst/>
          </a:prstGeom>
        </p:spPr>
      </p:pic>
      <p:pic>
        <p:nvPicPr>
          <p:cNvPr id="438" name="Picture 437">
            <a:extLst>
              <a:ext uri="{FF2B5EF4-FFF2-40B4-BE49-F238E27FC236}">
                <a16:creationId xmlns:a16="http://schemas.microsoft.com/office/drawing/2014/main" id="{A5824135-53C9-A0FB-76F0-AE25DCC7756D}"/>
              </a:ext>
            </a:extLst>
          </p:cNvPr>
          <p:cNvPicPr>
            <a:picLocks noChangeAspect="1"/>
          </p:cNvPicPr>
          <p:nvPr/>
        </p:nvPicPr>
        <p:blipFill>
          <a:blip r:embed="rId8"/>
          <a:stretch>
            <a:fillRect/>
          </a:stretch>
        </p:blipFill>
        <p:spPr>
          <a:xfrm>
            <a:off x="940296" y="1165241"/>
            <a:ext cx="4791574" cy="4791574"/>
          </a:xfrm>
          <a:prstGeom prst="rect">
            <a:avLst/>
          </a:prstGeom>
        </p:spPr>
      </p:pic>
    </p:spTree>
    <p:extLst>
      <p:ext uri="{BB962C8B-B14F-4D97-AF65-F5344CB8AC3E}">
        <p14:creationId xmlns:p14="http://schemas.microsoft.com/office/powerpoint/2010/main" val="1467912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500;p18">
            <a:extLst>
              <a:ext uri="{FF2B5EF4-FFF2-40B4-BE49-F238E27FC236}">
                <a16:creationId xmlns:a16="http://schemas.microsoft.com/office/drawing/2014/main" id="{E7620727-65FF-5105-7CD7-6D4CBD8A5233}"/>
              </a:ext>
            </a:extLst>
          </p:cNvPr>
          <p:cNvSpPr/>
          <p:nvPr/>
        </p:nvSpPr>
        <p:spPr>
          <a:xfrm>
            <a:off x="5137226" y="424201"/>
            <a:ext cx="1890500" cy="1031171"/>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01;p18">
            <a:extLst>
              <a:ext uri="{FF2B5EF4-FFF2-40B4-BE49-F238E27FC236}">
                <a16:creationId xmlns:a16="http://schemas.microsoft.com/office/drawing/2014/main" id="{BB092C9D-F37D-4D23-E037-DE36BA1B5C7E}"/>
              </a:ext>
            </a:extLst>
          </p:cNvPr>
          <p:cNvSpPr/>
          <p:nvPr/>
        </p:nvSpPr>
        <p:spPr>
          <a:xfrm>
            <a:off x="3786410" y="1749109"/>
            <a:ext cx="2701748" cy="2701690"/>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2;p18">
            <a:extLst>
              <a:ext uri="{FF2B5EF4-FFF2-40B4-BE49-F238E27FC236}">
                <a16:creationId xmlns:a16="http://schemas.microsoft.com/office/drawing/2014/main" id="{6E47C6E7-FD72-22AD-BE3E-668372D53268}"/>
              </a:ext>
            </a:extLst>
          </p:cNvPr>
          <p:cNvSpPr/>
          <p:nvPr/>
        </p:nvSpPr>
        <p:spPr>
          <a:xfrm>
            <a:off x="3852930" y="1931572"/>
            <a:ext cx="2566841" cy="2336766"/>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3;p18">
            <a:extLst>
              <a:ext uri="{FF2B5EF4-FFF2-40B4-BE49-F238E27FC236}">
                <a16:creationId xmlns:a16="http://schemas.microsoft.com/office/drawing/2014/main" id="{A0F8DA83-B89C-05E4-6CEB-ADB49024DACC}"/>
              </a:ext>
            </a:extLst>
          </p:cNvPr>
          <p:cNvSpPr/>
          <p:nvPr/>
        </p:nvSpPr>
        <p:spPr>
          <a:xfrm>
            <a:off x="5148312" y="4426701"/>
            <a:ext cx="58" cy="1090339"/>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34;p18">
            <a:extLst>
              <a:ext uri="{FF2B5EF4-FFF2-40B4-BE49-F238E27FC236}">
                <a16:creationId xmlns:a16="http://schemas.microsoft.com/office/drawing/2014/main" id="{F183B28D-7B97-65C3-CF20-55F81C1C16BE}"/>
              </a:ext>
            </a:extLst>
          </p:cNvPr>
          <p:cNvSpPr/>
          <p:nvPr/>
        </p:nvSpPr>
        <p:spPr>
          <a:xfrm>
            <a:off x="6430799" y="3101792"/>
            <a:ext cx="1090339" cy="58"/>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5;p18">
            <a:extLst>
              <a:ext uri="{FF2B5EF4-FFF2-40B4-BE49-F238E27FC236}">
                <a16:creationId xmlns:a16="http://schemas.microsoft.com/office/drawing/2014/main" id="{ABBF7670-09B9-FB60-CB7E-D22591A68CB5}"/>
              </a:ext>
            </a:extLst>
          </p:cNvPr>
          <p:cNvSpPr/>
          <p:nvPr/>
        </p:nvSpPr>
        <p:spPr>
          <a:xfrm>
            <a:off x="5148312" y="714320"/>
            <a:ext cx="58" cy="1090281"/>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6;p18">
            <a:extLst>
              <a:ext uri="{FF2B5EF4-FFF2-40B4-BE49-F238E27FC236}">
                <a16:creationId xmlns:a16="http://schemas.microsoft.com/office/drawing/2014/main" id="{44A87A81-A081-BDFF-C777-09A62F1A44FE}"/>
              </a:ext>
            </a:extLst>
          </p:cNvPr>
          <p:cNvSpPr/>
          <p:nvPr/>
        </p:nvSpPr>
        <p:spPr>
          <a:xfrm>
            <a:off x="6064883" y="1442360"/>
            <a:ext cx="728157" cy="728157"/>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37;p18">
            <a:extLst>
              <a:ext uri="{FF2B5EF4-FFF2-40B4-BE49-F238E27FC236}">
                <a16:creationId xmlns:a16="http://schemas.microsoft.com/office/drawing/2014/main" id="{18B1BCF5-7568-B38F-2B12-8516CB4E99E8}"/>
              </a:ext>
            </a:extLst>
          </p:cNvPr>
          <p:cNvSpPr/>
          <p:nvPr/>
        </p:nvSpPr>
        <p:spPr>
          <a:xfrm>
            <a:off x="6055664" y="4018363"/>
            <a:ext cx="728157" cy="728099"/>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8;p18">
            <a:extLst>
              <a:ext uri="{FF2B5EF4-FFF2-40B4-BE49-F238E27FC236}">
                <a16:creationId xmlns:a16="http://schemas.microsoft.com/office/drawing/2014/main" id="{B1DB7124-E6E3-A71D-EE43-A00ECD99933F}"/>
              </a:ext>
            </a:extLst>
          </p:cNvPr>
          <p:cNvSpPr/>
          <p:nvPr/>
        </p:nvSpPr>
        <p:spPr>
          <a:xfrm>
            <a:off x="6781895" y="3099925"/>
            <a:ext cx="1029362" cy="1890442"/>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9;p18">
            <a:extLst>
              <a:ext uri="{FF2B5EF4-FFF2-40B4-BE49-F238E27FC236}">
                <a16:creationId xmlns:a16="http://schemas.microsoft.com/office/drawing/2014/main" id="{7490BE9A-A7C3-58D4-465B-826DA94EEC43}"/>
              </a:ext>
            </a:extLst>
          </p:cNvPr>
          <p:cNvSpPr/>
          <p:nvPr/>
        </p:nvSpPr>
        <p:spPr>
          <a:xfrm>
            <a:off x="6780027" y="1209541"/>
            <a:ext cx="1031230" cy="1890442"/>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40;p18">
            <a:extLst>
              <a:ext uri="{FF2B5EF4-FFF2-40B4-BE49-F238E27FC236}">
                <a16:creationId xmlns:a16="http://schemas.microsoft.com/office/drawing/2014/main" id="{9D573FBF-BA7A-A509-4501-9F154E79E4F4}"/>
              </a:ext>
            </a:extLst>
          </p:cNvPr>
          <p:cNvSpPr/>
          <p:nvPr/>
        </p:nvSpPr>
        <p:spPr>
          <a:xfrm>
            <a:off x="5137226" y="4744536"/>
            <a:ext cx="1890500" cy="1031230"/>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0" name="Google Shape;1541;p18">
            <a:extLst>
              <a:ext uri="{FF2B5EF4-FFF2-40B4-BE49-F238E27FC236}">
                <a16:creationId xmlns:a16="http://schemas.microsoft.com/office/drawing/2014/main" id="{C803DFDC-4E12-C584-874D-0617CD0826E8}"/>
              </a:ext>
            </a:extLst>
          </p:cNvPr>
          <p:cNvSpPr txBox="1"/>
          <p:nvPr/>
        </p:nvSpPr>
        <p:spPr>
          <a:xfrm>
            <a:off x="851933" y="1470285"/>
            <a:ext cx="2934287" cy="3259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Palatino" pitchFamily="2" charset="77"/>
                <a:ea typeface="Palatino" pitchFamily="2" charset="77"/>
                <a:cs typeface="Fira Sans Medium"/>
                <a:sym typeface="Fira Sans Medium"/>
              </a:rPr>
              <a:t>Why it so important?</a:t>
            </a:r>
            <a:endParaRPr sz="2800" b="1">
              <a:latin typeface="Palatino" pitchFamily="2" charset="77"/>
              <a:ea typeface="Palatino" pitchFamily="2" charset="77"/>
              <a:cs typeface="Fira Sans Medium"/>
              <a:sym typeface="Fira Sans Medium"/>
            </a:endParaRPr>
          </a:p>
        </p:txBody>
      </p:sp>
      <p:sp>
        <p:nvSpPr>
          <p:cNvPr id="51" name="Google Shape;1542;p18">
            <a:extLst>
              <a:ext uri="{FF2B5EF4-FFF2-40B4-BE49-F238E27FC236}">
                <a16:creationId xmlns:a16="http://schemas.microsoft.com/office/drawing/2014/main" id="{19D011A3-12FF-ED3B-79CF-C8D8F0C085FF}"/>
              </a:ext>
            </a:extLst>
          </p:cNvPr>
          <p:cNvSpPr txBox="1"/>
          <p:nvPr/>
        </p:nvSpPr>
        <p:spPr>
          <a:xfrm>
            <a:off x="8162793" y="693880"/>
            <a:ext cx="3177264" cy="4677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chemeClr val="accent1">
                    <a:lumMod val="20000"/>
                    <a:lumOff val="80000"/>
                  </a:schemeClr>
                </a:solidFill>
                <a:latin typeface="Palatino" pitchFamily="2" charset="77"/>
                <a:ea typeface="Palatino" pitchFamily="2" charset="77"/>
                <a:cs typeface="Fira Sans Extra Condensed Medium"/>
                <a:sym typeface="Fira Sans Extra Condensed Medium"/>
              </a:rPr>
              <a:t>01</a:t>
            </a:r>
            <a:endParaRPr sz="2300">
              <a:solidFill>
                <a:schemeClr val="accent1">
                  <a:lumMod val="20000"/>
                  <a:lumOff val="80000"/>
                </a:schemeClr>
              </a:solidFill>
              <a:latin typeface="Palatino" pitchFamily="2" charset="77"/>
              <a:ea typeface="Palatino" pitchFamily="2" charset="77"/>
              <a:cs typeface="Fira Sans Extra Condensed Medium"/>
              <a:sym typeface="Fira Sans Extra Condensed Medium"/>
            </a:endParaRPr>
          </a:p>
        </p:txBody>
      </p:sp>
      <p:sp>
        <p:nvSpPr>
          <p:cNvPr id="52" name="Google Shape;1543;p18">
            <a:extLst>
              <a:ext uri="{FF2B5EF4-FFF2-40B4-BE49-F238E27FC236}">
                <a16:creationId xmlns:a16="http://schemas.microsoft.com/office/drawing/2014/main" id="{BA6A5E71-F17E-D6BC-8F76-EB6C542E26FA}"/>
              </a:ext>
            </a:extLst>
          </p:cNvPr>
          <p:cNvSpPr txBox="1"/>
          <p:nvPr/>
        </p:nvSpPr>
        <p:spPr>
          <a:xfrm>
            <a:off x="8162802" y="1146119"/>
            <a:ext cx="3177264" cy="6005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a:latin typeface="Palatino" pitchFamily="2" charset="77"/>
                <a:ea typeface="Palatino" pitchFamily="2" charset="77"/>
                <a:cs typeface="Fira Sans"/>
                <a:sym typeface="Fira Sans"/>
              </a:rPr>
              <a:t>To handle control dependencies</a:t>
            </a:r>
          </a:p>
        </p:txBody>
      </p:sp>
      <p:sp>
        <p:nvSpPr>
          <p:cNvPr id="53" name="Google Shape;1544;p18">
            <a:extLst>
              <a:ext uri="{FF2B5EF4-FFF2-40B4-BE49-F238E27FC236}">
                <a16:creationId xmlns:a16="http://schemas.microsoft.com/office/drawing/2014/main" id="{21CCB657-768C-F954-5FF6-DA9C3F41BB62}"/>
              </a:ext>
            </a:extLst>
          </p:cNvPr>
          <p:cNvSpPr txBox="1"/>
          <p:nvPr/>
        </p:nvSpPr>
        <p:spPr>
          <a:xfrm>
            <a:off x="8162802" y="2036342"/>
            <a:ext cx="3177264" cy="4677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chemeClr val="accent1">
                    <a:lumMod val="75000"/>
                  </a:schemeClr>
                </a:solidFill>
                <a:latin typeface="Palatino" pitchFamily="2" charset="77"/>
                <a:ea typeface="Palatino" pitchFamily="2" charset="77"/>
                <a:cs typeface="Fira Sans Extra Condensed Medium"/>
                <a:sym typeface="Fira Sans Extra Condensed Medium"/>
              </a:rPr>
              <a:t>02</a:t>
            </a:r>
            <a:endParaRPr sz="2300">
              <a:solidFill>
                <a:schemeClr val="accent1">
                  <a:lumMod val="75000"/>
                </a:schemeClr>
              </a:solidFill>
              <a:latin typeface="Palatino" pitchFamily="2" charset="77"/>
              <a:ea typeface="Palatino" pitchFamily="2" charset="77"/>
              <a:cs typeface="Fira Sans Extra Condensed Medium"/>
              <a:sym typeface="Fira Sans Extra Condensed Medium"/>
            </a:endParaRPr>
          </a:p>
        </p:txBody>
      </p:sp>
      <p:sp>
        <p:nvSpPr>
          <p:cNvPr id="54" name="Google Shape;1545;p18">
            <a:extLst>
              <a:ext uri="{FF2B5EF4-FFF2-40B4-BE49-F238E27FC236}">
                <a16:creationId xmlns:a16="http://schemas.microsoft.com/office/drawing/2014/main" id="{25516D0C-F741-4520-714E-7A3CAF8C6C4E}"/>
              </a:ext>
            </a:extLst>
          </p:cNvPr>
          <p:cNvSpPr txBox="1"/>
          <p:nvPr/>
        </p:nvSpPr>
        <p:spPr>
          <a:xfrm>
            <a:off x="8162802" y="2504126"/>
            <a:ext cx="3177264" cy="600527"/>
          </a:xfrm>
          <a:prstGeom prst="rect">
            <a:avLst/>
          </a:prstGeom>
          <a:noFill/>
          <a:ln>
            <a:noFill/>
          </a:ln>
        </p:spPr>
        <p:txBody>
          <a:bodyPr spcFirstLastPara="1" wrap="square" lIns="91425" tIns="91425" rIns="91425" bIns="91425" anchor="t" anchorCtr="0">
            <a:noAutofit/>
          </a:bodyPr>
          <a:lstStyle/>
          <a:p>
            <a:r>
              <a:rPr lang="en-US" sz="1400">
                <a:latin typeface="Palatino" pitchFamily="2" charset="77"/>
                <a:ea typeface="Palatino" pitchFamily="2" charset="77"/>
                <a:cs typeface="Fira Sans"/>
                <a:sym typeface="Fira Sans"/>
              </a:rPr>
              <a:t>To speed execution of instructions on processors that use pipelining</a:t>
            </a:r>
          </a:p>
          <a:p>
            <a:pPr marL="0" lvl="0" indent="0" algn="l" rtl="0">
              <a:spcBef>
                <a:spcPts val="0"/>
              </a:spcBef>
              <a:spcAft>
                <a:spcPts val="0"/>
              </a:spcAft>
              <a:buNone/>
            </a:pPr>
            <a:endParaRPr lang="en-US" sz="1200">
              <a:latin typeface="Palatino" pitchFamily="2" charset="77"/>
              <a:ea typeface="Palatino" pitchFamily="2" charset="77"/>
              <a:cs typeface="Fira Sans"/>
              <a:sym typeface="Fira Sans"/>
            </a:endParaRPr>
          </a:p>
        </p:txBody>
      </p:sp>
      <p:sp>
        <p:nvSpPr>
          <p:cNvPr id="55" name="Google Shape;1546;p18">
            <a:extLst>
              <a:ext uri="{FF2B5EF4-FFF2-40B4-BE49-F238E27FC236}">
                <a16:creationId xmlns:a16="http://schemas.microsoft.com/office/drawing/2014/main" id="{9240A1D8-9BE8-4EFC-9950-9AB256858FA9}"/>
              </a:ext>
            </a:extLst>
          </p:cNvPr>
          <p:cNvSpPr txBox="1"/>
          <p:nvPr/>
        </p:nvSpPr>
        <p:spPr>
          <a:xfrm>
            <a:off x="8162802" y="3349995"/>
            <a:ext cx="3177264" cy="4677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Palatino" pitchFamily="2" charset="77"/>
                <a:ea typeface="Palatino" pitchFamily="2" charset="77"/>
                <a:cs typeface="Fira Sans Extra Condensed Medium"/>
                <a:sym typeface="Fira Sans Extra Condensed Medium"/>
              </a:rPr>
              <a:t>03</a:t>
            </a:r>
            <a:endParaRPr sz="2300">
              <a:solidFill>
                <a:srgbClr val="F2A365"/>
              </a:solidFill>
              <a:latin typeface="Palatino" pitchFamily="2" charset="77"/>
              <a:ea typeface="Palatino" pitchFamily="2" charset="77"/>
              <a:cs typeface="Fira Sans Extra Condensed Medium"/>
              <a:sym typeface="Fira Sans Extra Condensed Medium"/>
            </a:endParaRPr>
          </a:p>
        </p:txBody>
      </p:sp>
      <p:sp>
        <p:nvSpPr>
          <p:cNvPr id="56" name="Google Shape;1547;p18">
            <a:extLst>
              <a:ext uri="{FF2B5EF4-FFF2-40B4-BE49-F238E27FC236}">
                <a16:creationId xmlns:a16="http://schemas.microsoft.com/office/drawing/2014/main" id="{9BDC32E4-DD47-85B0-941D-3FF4EA7C6D49}"/>
              </a:ext>
            </a:extLst>
          </p:cNvPr>
          <p:cNvSpPr txBox="1"/>
          <p:nvPr/>
        </p:nvSpPr>
        <p:spPr>
          <a:xfrm>
            <a:off x="8162802" y="3817774"/>
            <a:ext cx="3177264" cy="6005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Palatino" pitchFamily="2" charset="77"/>
                <a:ea typeface="Palatino" pitchFamily="2" charset="77"/>
                <a:cs typeface="Fira Sans"/>
                <a:sym typeface="Fira Sans"/>
              </a:rPr>
              <a:t>To keep pipeline full of correct sequence of dynamic instructions</a:t>
            </a:r>
          </a:p>
        </p:txBody>
      </p:sp>
      <p:sp>
        <p:nvSpPr>
          <p:cNvPr id="57" name="Google Shape;1548;p18">
            <a:extLst>
              <a:ext uri="{FF2B5EF4-FFF2-40B4-BE49-F238E27FC236}">
                <a16:creationId xmlns:a16="http://schemas.microsoft.com/office/drawing/2014/main" id="{57240A1E-8015-8500-F7E2-DF314A094D4F}"/>
              </a:ext>
            </a:extLst>
          </p:cNvPr>
          <p:cNvSpPr txBox="1"/>
          <p:nvPr/>
        </p:nvSpPr>
        <p:spPr>
          <a:xfrm>
            <a:off x="8162793" y="4663649"/>
            <a:ext cx="3177264" cy="4677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Palatino" pitchFamily="2" charset="77"/>
                <a:ea typeface="Palatino" pitchFamily="2" charset="77"/>
                <a:cs typeface="Fira Sans Extra Condensed Medium"/>
                <a:sym typeface="Fira Sans Extra Condensed Medium"/>
              </a:rPr>
              <a:t>04</a:t>
            </a:r>
            <a:endParaRPr sz="2300">
              <a:solidFill>
                <a:srgbClr val="222831"/>
              </a:solidFill>
              <a:latin typeface="Palatino" pitchFamily="2" charset="77"/>
              <a:ea typeface="Palatino" pitchFamily="2" charset="77"/>
              <a:cs typeface="Fira Sans Extra Condensed Medium"/>
              <a:sym typeface="Fira Sans Extra Condensed Medium"/>
            </a:endParaRPr>
          </a:p>
        </p:txBody>
      </p:sp>
      <p:sp>
        <p:nvSpPr>
          <p:cNvPr id="58" name="Google Shape;1549;p18">
            <a:extLst>
              <a:ext uri="{FF2B5EF4-FFF2-40B4-BE49-F238E27FC236}">
                <a16:creationId xmlns:a16="http://schemas.microsoft.com/office/drawing/2014/main" id="{818AF71F-C9C0-AE41-0C46-468C819DEB94}"/>
              </a:ext>
            </a:extLst>
          </p:cNvPr>
          <p:cNvSpPr txBox="1"/>
          <p:nvPr/>
        </p:nvSpPr>
        <p:spPr>
          <a:xfrm>
            <a:off x="8162802" y="5131461"/>
            <a:ext cx="3177264" cy="6005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a:latin typeface="Palatino" pitchFamily="2" charset="77"/>
                <a:ea typeface="Palatino" pitchFamily="2" charset="77"/>
                <a:cs typeface="Fira Sans"/>
                <a:sym typeface="Fira Sans"/>
              </a:rPr>
              <a:t>Very important to the performance of a deeply pipelined processor </a:t>
            </a:r>
            <a:endParaRPr sz="1400">
              <a:latin typeface="Palatino" pitchFamily="2" charset="77"/>
              <a:ea typeface="Palatino" pitchFamily="2" charset="77"/>
              <a:cs typeface="Fira Sans"/>
              <a:sym typeface="Fira Sans"/>
            </a:endParaRPr>
          </a:p>
        </p:txBody>
      </p:sp>
      <p:cxnSp>
        <p:nvCxnSpPr>
          <p:cNvPr id="59" name="Google Shape;1550;p18">
            <a:extLst>
              <a:ext uri="{FF2B5EF4-FFF2-40B4-BE49-F238E27FC236}">
                <a16:creationId xmlns:a16="http://schemas.microsoft.com/office/drawing/2014/main" id="{F230D90D-60D5-F99F-498D-7D2D4F29200B}"/>
              </a:ext>
            </a:extLst>
          </p:cNvPr>
          <p:cNvCxnSpPr/>
          <p:nvPr/>
        </p:nvCxnSpPr>
        <p:spPr>
          <a:xfrm>
            <a:off x="8255967" y="1146119"/>
            <a:ext cx="391923" cy="0"/>
          </a:xfrm>
          <a:prstGeom prst="straightConnector1">
            <a:avLst/>
          </a:prstGeom>
          <a:noFill/>
          <a:ln w="9525" cap="flat" cmpd="sng">
            <a:solidFill>
              <a:srgbClr val="434343"/>
            </a:solidFill>
            <a:prstDash val="solid"/>
            <a:round/>
            <a:headEnd type="none" w="med" len="med"/>
            <a:tailEnd type="none" w="med" len="med"/>
          </a:ln>
        </p:spPr>
      </p:cxnSp>
      <p:cxnSp>
        <p:nvCxnSpPr>
          <p:cNvPr id="60" name="Google Shape;1551;p18">
            <a:extLst>
              <a:ext uri="{FF2B5EF4-FFF2-40B4-BE49-F238E27FC236}">
                <a16:creationId xmlns:a16="http://schemas.microsoft.com/office/drawing/2014/main" id="{3955ED20-2E7B-8D5E-9CA7-548580A76BFE}"/>
              </a:ext>
            </a:extLst>
          </p:cNvPr>
          <p:cNvCxnSpPr/>
          <p:nvPr/>
        </p:nvCxnSpPr>
        <p:spPr>
          <a:xfrm>
            <a:off x="8255967" y="2504121"/>
            <a:ext cx="391923" cy="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1552;p18">
            <a:extLst>
              <a:ext uri="{FF2B5EF4-FFF2-40B4-BE49-F238E27FC236}">
                <a16:creationId xmlns:a16="http://schemas.microsoft.com/office/drawing/2014/main" id="{207FAF61-0949-F983-0826-57AB6D4AAEEC}"/>
              </a:ext>
            </a:extLst>
          </p:cNvPr>
          <p:cNvCxnSpPr/>
          <p:nvPr/>
        </p:nvCxnSpPr>
        <p:spPr>
          <a:xfrm>
            <a:off x="8255967" y="3817774"/>
            <a:ext cx="391923" cy="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1553;p18">
            <a:extLst>
              <a:ext uri="{FF2B5EF4-FFF2-40B4-BE49-F238E27FC236}">
                <a16:creationId xmlns:a16="http://schemas.microsoft.com/office/drawing/2014/main" id="{89CFAB50-434B-76E2-2B20-31D02CCC7C95}"/>
              </a:ext>
            </a:extLst>
          </p:cNvPr>
          <p:cNvCxnSpPr/>
          <p:nvPr/>
        </p:nvCxnSpPr>
        <p:spPr>
          <a:xfrm>
            <a:off x="8255967" y="5131428"/>
            <a:ext cx="391923" cy="0"/>
          </a:xfrm>
          <a:prstGeom prst="straightConnector1">
            <a:avLst/>
          </a:prstGeom>
          <a:noFill/>
          <a:ln w="9525" cap="flat" cmpd="sng">
            <a:solidFill>
              <a:schemeClr val="dk2"/>
            </a:solidFill>
            <a:prstDash val="solid"/>
            <a:round/>
            <a:headEnd type="none" w="med" len="med"/>
            <a:tailEnd type="none" w="med" len="med"/>
          </a:ln>
        </p:spPr>
      </p:cxnSp>
      <p:pic>
        <p:nvPicPr>
          <p:cNvPr id="64" name="Picture 63">
            <a:extLst>
              <a:ext uri="{FF2B5EF4-FFF2-40B4-BE49-F238E27FC236}">
                <a16:creationId xmlns:a16="http://schemas.microsoft.com/office/drawing/2014/main" id="{EC89465F-99F0-BDD0-D948-F94D859DB1C8}"/>
              </a:ext>
            </a:extLst>
          </p:cNvPr>
          <p:cNvPicPr>
            <a:picLocks noChangeAspect="1"/>
          </p:cNvPicPr>
          <p:nvPr/>
        </p:nvPicPr>
        <p:blipFill>
          <a:blip r:embed="rId2"/>
          <a:stretch>
            <a:fillRect/>
          </a:stretch>
        </p:blipFill>
        <p:spPr>
          <a:xfrm>
            <a:off x="5510443" y="1154305"/>
            <a:ext cx="567538" cy="567538"/>
          </a:xfrm>
          <a:prstGeom prst="rect">
            <a:avLst/>
          </a:prstGeom>
        </p:spPr>
      </p:pic>
      <p:pic>
        <p:nvPicPr>
          <p:cNvPr id="65" name="Picture 64">
            <a:extLst>
              <a:ext uri="{FF2B5EF4-FFF2-40B4-BE49-F238E27FC236}">
                <a16:creationId xmlns:a16="http://schemas.microsoft.com/office/drawing/2014/main" id="{BB28FE56-32BF-FBC0-8D11-D1D139123702}"/>
              </a:ext>
            </a:extLst>
          </p:cNvPr>
          <p:cNvPicPr>
            <a:picLocks noChangeAspect="1"/>
          </p:cNvPicPr>
          <p:nvPr/>
        </p:nvPicPr>
        <p:blipFill>
          <a:blip r:embed="rId3"/>
          <a:stretch>
            <a:fillRect/>
          </a:stretch>
        </p:blipFill>
        <p:spPr>
          <a:xfrm>
            <a:off x="6595667" y="3513660"/>
            <a:ext cx="520364" cy="520364"/>
          </a:xfrm>
          <a:prstGeom prst="rect">
            <a:avLst/>
          </a:prstGeom>
        </p:spPr>
      </p:pic>
      <p:pic>
        <p:nvPicPr>
          <p:cNvPr id="66" name="Picture 65">
            <a:extLst>
              <a:ext uri="{FF2B5EF4-FFF2-40B4-BE49-F238E27FC236}">
                <a16:creationId xmlns:a16="http://schemas.microsoft.com/office/drawing/2014/main" id="{E46B9331-91B8-4632-5648-5D42589CD2FD}"/>
              </a:ext>
            </a:extLst>
          </p:cNvPr>
          <p:cNvPicPr>
            <a:picLocks noChangeAspect="1"/>
          </p:cNvPicPr>
          <p:nvPr/>
        </p:nvPicPr>
        <p:blipFill>
          <a:blip r:embed="rId4"/>
          <a:stretch>
            <a:fillRect/>
          </a:stretch>
        </p:blipFill>
        <p:spPr>
          <a:xfrm>
            <a:off x="4441039" y="2485412"/>
            <a:ext cx="1415861" cy="1415861"/>
          </a:xfrm>
          <a:prstGeom prst="rect">
            <a:avLst/>
          </a:prstGeom>
        </p:spPr>
      </p:pic>
      <p:pic>
        <p:nvPicPr>
          <p:cNvPr id="70" name="Picture 69">
            <a:extLst>
              <a:ext uri="{FF2B5EF4-FFF2-40B4-BE49-F238E27FC236}">
                <a16:creationId xmlns:a16="http://schemas.microsoft.com/office/drawing/2014/main" id="{79C5C936-42BE-76C3-EE76-32ACAFE1C634}"/>
              </a:ext>
            </a:extLst>
          </p:cNvPr>
          <p:cNvPicPr>
            <a:picLocks noChangeAspect="1"/>
          </p:cNvPicPr>
          <p:nvPr/>
        </p:nvPicPr>
        <p:blipFill>
          <a:blip r:embed="rId5"/>
          <a:stretch>
            <a:fillRect/>
          </a:stretch>
        </p:blipFill>
        <p:spPr>
          <a:xfrm>
            <a:off x="6581323" y="2196960"/>
            <a:ext cx="495266" cy="495266"/>
          </a:xfrm>
          <a:prstGeom prst="rect">
            <a:avLst/>
          </a:prstGeom>
        </p:spPr>
      </p:pic>
      <p:pic>
        <p:nvPicPr>
          <p:cNvPr id="71" name="Picture 70">
            <a:extLst>
              <a:ext uri="{FF2B5EF4-FFF2-40B4-BE49-F238E27FC236}">
                <a16:creationId xmlns:a16="http://schemas.microsoft.com/office/drawing/2014/main" id="{29D15854-CD10-7A3F-5DF6-03FABBC1E901}"/>
              </a:ext>
            </a:extLst>
          </p:cNvPr>
          <p:cNvPicPr>
            <a:picLocks noChangeAspect="1"/>
          </p:cNvPicPr>
          <p:nvPr/>
        </p:nvPicPr>
        <p:blipFill>
          <a:blip r:embed="rId6"/>
          <a:stretch>
            <a:fillRect/>
          </a:stretch>
        </p:blipFill>
        <p:spPr>
          <a:xfrm>
            <a:off x="5503901" y="4542673"/>
            <a:ext cx="591693" cy="591693"/>
          </a:xfrm>
          <a:prstGeom prst="rect">
            <a:avLst/>
          </a:prstGeom>
        </p:spPr>
      </p:pic>
    </p:spTree>
    <p:extLst>
      <p:ext uri="{BB962C8B-B14F-4D97-AF65-F5344CB8AC3E}">
        <p14:creationId xmlns:p14="http://schemas.microsoft.com/office/powerpoint/2010/main" val="327413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lnSpc>
                <a:spcPct val="150000"/>
              </a:lnSpc>
            </a:pPr>
            <a:r>
              <a:rPr lang="en-US" b="1">
                <a:latin typeface="Palatino" pitchFamily="2" charset="77"/>
                <a:ea typeface="Palatino" pitchFamily="2" charset="77"/>
              </a:rPr>
              <a:t>Overview</a:t>
            </a:r>
          </a:p>
          <a:p>
            <a:pPr lvl="1">
              <a:lnSpc>
                <a:spcPct val="150000"/>
              </a:lnSpc>
            </a:pPr>
            <a:r>
              <a:rPr lang="fr-FR">
                <a:latin typeface="Palatino" pitchFamily="2" charset="77"/>
                <a:ea typeface="Palatino" pitchFamily="2" charset="77"/>
              </a:rPr>
              <a:t>Introduction</a:t>
            </a:r>
          </a:p>
          <a:p>
            <a:pPr lvl="1">
              <a:lnSpc>
                <a:spcPct val="150000"/>
              </a:lnSpc>
            </a:pPr>
            <a:r>
              <a:rPr lang="en-US">
                <a:latin typeface="Palatino" pitchFamily="2" charset="77"/>
                <a:ea typeface="Palatino" pitchFamily="2" charset="77"/>
              </a:rPr>
              <a:t>Setup</a:t>
            </a:r>
          </a:p>
          <a:p>
            <a:pPr lvl="1">
              <a:lnSpc>
                <a:spcPct val="150000"/>
              </a:lnSpc>
            </a:pPr>
            <a:r>
              <a:rPr lang="fr-FR">
                <a:latin typeface="Palatino" pitchFamily="2" charset="77"/>
                <a:ea typeface="Palatino" pitchFamily="2" charset="77"/>
              </a:rPr>
              <a:t>Configuration</a:t>
            </a:r>
          </a:p>
          <a:p>
            <a:pPr lvl="1">
              <a:lnSpc>
                <a:spcPct val="150000"/>
              </a:lnSpc>
            </a:pPr>
            <a:endParaRPr lang="fr-FR" err="1">
              <a:latin typeface="Palatino" pitchFamily="2" charset="77"/>
              <a:ea typeface="Palatino" pitchFamily="2" charset="77"/>
            </a:endParaRPr>
          </a:p>
        </p:txBody>
      </p:sp>
      <p:sp>
        <p:nvSpPr>
          <p:cNvPr id="4" name="Text Placeholder 3"/>
          <p:cNvSpPr>
            <a:spLocks noGrp="1"/>
          </p:cNvSpPr>
          <p:nvPr>
            <p:ph type="body" sz="quarter" idx="11"/>
          </p:nvPr>
        </p:nvSpPr>
        <p:spPr/>
        <p:txBody>
          <a:bodyPr/>
          <a:lstStyle/>
          <a:p>
            <a:r>
              <a:rPr lang="en-US" sz="3600" i="0">
                <a:latin typeface="Palatino" pitchFamily="2" charset="77"/>
                <a:ea typeface="Palatino" pitchFamily="2" charset="77"/>
              </a:rPr>
              <a:t>Gem5 Branch Predictors</a:t>
            </a:r>
          </a:p>
        </p:txBody>
      </p:sp>
    </p:spTree>
    <p:extLst>
      <p:ext uri="{BB962C8B-B14F-4D97-AF65-F5344CB8AC3E}">
        <p14:creationId xmlns:p14="http://schemas.microsoft.com/office/powerpoint/2010/main" val="425531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E3DEB-C142-375E-E0AF-42A286FB20F0}"/>
              </a:ext>
            </a:extLst>
          </p:cNvPr>
          <p:cNvPicPr>
            <a:picLocks noChangeAspect="1"/>
          </p:cNvPicPr>
          <p:nvPr/>
        </p:nvPicPr>
        <p:blipFill>
          <a:blip r:embed="rId2"/>
          <a:stretch>
            <a:fillRect/>
          </a:stretch>
        </p:blipFill>
        <p:spPr>
          <a:xfrm>
            <a:off x="905686" y="1055434"/>
            <a:ext cx="3970838" cy="4297444"/>
          </a:xfrm>
          <a:prstGeom prst="rect">
            <a:avLst/>
          </a:prstGeom>
        </p:spPr>
      </p:pic>
      <p:sp>
        <p:nvSpPr>
          <p:cNvPr id="5" name="Title 1">
            <a:extLst>
              <a:ext uri="{FF2B5EF4-FFF2-40B4-BE49-F238E27FC236}">
                <a16:creationId xmlns:a16="http://schemas.microsoft.com/office/drawing/2014/main" id="{A9A3C3A4-F2A7-8D3A-D505-3E4F7E6FB3C4}"/>
              </a:ext>
            </a:extLst>
          </p:cNvPr>
          <p:cNvSpPr>
            <a:spLocks noGrp="1"/>
          </p:cNvSpPr>
          <p:nvPr>
            <p:ph type="title"/>
          </p:nvPr>
        </p:nvSpPr>
        <p:spPr>
          <a:xfrm>
            <a:off x="5286898" y="2165025"/>
            <a:ext cx="4890499" cy="556089"/>
          </a:xfrm>
        </p:spPr>
        <p:txBody>
          <a:bodyPr/>
          <a:lstStyle/>
          <a:p>
            <a:pPr algn="l"/>
            <a:r>
              <a:rPr lang="en-US" sz="4000" i="0">
                <a:latin typeface="Palatino" pitchFamily="2" charset="77"/>
                <a:ea typeface="Palatino" pitchFamily="2" charset="77"/>
              </a:rPr>
              <a:t>Gem5 Simulator</a:t>
            </a:r>
            <a:endParaRPr lang="en-US">
              <a:latin typeface="Palatino" pitchFamily="2" charset="77"/>
              <a:ea typeface="Palatino" pitchFamily="2" charset="77"/>
            </a:endParaRPr>
          </a:p>
        </p:txBody>
      </p:sp>
      <p:sp>
        <p:nvSpPr>
          <p:cNvPr id="6" name="TextBox 5">
            <a:extLst>
              <a:ext uri="{FF2B5EF4-FFF2-40B4-BE49-F238E27FC236}">
                <a16:creationId xmlns:a16="http://schemas.microsoft.com/office/drawing/2014/main" id="{783D45F3-1F04-1119-178F-CF3F7517BDEB}"/>
              </a:ext>
            </a:extLst>
          </p:cNvPr>
          <p:cNvSpPr txBox="1"/>
          <p:nvPr/>
        </p:nvSpPr>
        <p:spPr>
          <a:xfrm>
            <a:off x="5286898" y="2721114"/>
            <a:ext cx="6074819" cy="1415772"/>
          </a:xfrm>
          <a:prstGeom prst="rect">
            <a:avLst/>
          </a:prstGeom>
          <a:noFill/>
        </p:spPr>
        <p:txBody>
          <a:bodyPr wrap="square" lIns="0" tIns="0" rIns="0" bIns="0" rtlCol="0">
            <a:spAutoFit/>
          </a:bodyPr>
          <a:lstStyle/>
          <a:p>
            <a:pPr marL="285750" indent="-285750">
              <a:lnSpc>
                <a:spcPct val="200000"/>
              </a:lnSpc>
              <a:buFont typeface="Wingdings" pitchFamily="2" charset="2"/>
              <a:buChar char="§"/>
            </a:pPr>
            <a:r>
              <a:rPr lang="en-US" sz="1600">
                <a:latin typeface="Palatino" pitchFamily="2" charset="77"/>
                <a:ea typeface="Palatino" pitchFamily="2" charset="77"/>
              </a:rPr>
              <a:t>Open-source modular platform for system architecture research</a:t>
            </a:r>
          </a:p>
          <a:p>
            <a:pPr marL="285750" indent="-285750">
              <a:lnSpc>
                <a:spcPct val="200000"/>
              </a:lnSpc>
              <a:buFont typeface="Wingdings" pitchFamily="2" charset="2"/>
              <a:buChar char="§"/>
            </a:pPr>
            <a:r>
              <a:rPr lang="en-US" sz="1600">
                <a:latin typeface="Palatino" pitchFamily="2" charset="77"/>
                <a:ea typeface="Palatino" pitchFamily="2" charset="77"/>
              </a:rPr>
              <a:t>Discrete- event simulation platform with numerous models</a:t>
            </a:r>
          </a:p>
          <a:p>
            <a:pPr marL="285750" indent="-285750">
              <a:lnSpc>
                <a:spcPct val="200000"/>
              </a:lnSpc>
              <a:buFont typeface="Wingdings" pitchFamily="2" charset="2"/>
              <a:buChar char="§"/>
            </a:pPr>
            <a:r>
              <a:rPr lang="en-US" sz="1600">
                <a:latin typeface="Palatino" pitchFamily="2" charset="77"/>
                <a:ea typeface="Palatino" pitchFamily="2" charset="77"/>
              </a:rPr>
              <a:t>Most of gem5's code is written in C++ and Python.</a:t>
            </a:r>
          </a:p>
        </p:txBody>
      </p:sp>
    </p:spTree>
    <p:extLst>
      <p:ext uri="{BB962C8B-B14F-4D97-AF65-F5344CB8AC3E}">
        <p14:creationId xmlns:p14="http://schemas.microsoft.com/office/powerpoint/2010/main" val="398136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91;p21">
            <a:extLst>
              <a:ext uri="{FF2B5EF4-FFF2-40B4-BE49-F238E27FC236}">
                <a16:creationId xmlns:a16="http://schemas.microsoft.com/office/drawing/2014/main" id="{F65A90D7-7134-2722-5ED0-1E51AF924CF2}"/>
              </a:ext>
            </a:extLst>
          </p:cNvPr>
          <p:cNvSpPr/>
          <p:nvPr/>
        </p:nvSpPr>
        <p:spPr>
          <a:xfrm>
            <a:off x="429226" y="3051365"/>
            <a:ext cx="5032122" cy="108455"/>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8" name="Google Shape;1692;p21">
            <a:extLst>
              <a:ext uri="{FF2B5EF4-FFF2-40B4-BE49-F238E27FC236}">
                <a16:creationId xmlns:a16="http://schemas.microsoft.com/office/drawing/2014/main" id="{AD2D0C9C-359D-9AB8-8C35-543F6C230192}"/>
              </a:ext>
            </a:extLst>
          </p:cNvPr>
          <p:cNvSpPr/>
          <p:nvPr/>
        </p:nvSpPr>
        <p:spPr>
          <a:xfrm>
            <a:off x="5298510" y="2961063"/>
            <a:ext cx="343577" cy="289999"/>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9" name="Google Shape;1693;p21">
            <a:extLst>
              <a:ext uri="{FF2B5EF4-FFF2-40B4-BE49-F238E27FC236}">
                <a16:creationId xmlns:a16="http://schemas.microsoft.com/office/drawing/2014/main" id="{4E37811B-EF2F-B9E7-1D05-4FD2F6E56566}"/>
              </a:ext>
            </a:extLst>
          </p:cNvPr>
          <p:cNvSpPr/>
          <p:nvPr/>
        </p:nvSpPr>
        <p:spPr>
          <a:xfrm>
            <a:off x="442300" y="957416"/>
            <a:ext cx="5019048" cy="1689369"/>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0" name="Google Shape;1694;p21">
            <a:extLst>
              <a:ext uri="{FF2B5EF4-FFF2-40B4-BE49-F238E27FC236}">
                <a16:creationId xmlns:a16="http://schemas.microsoft.com/office/drawing/2014/main" id="{DFA1D680-FEB9-4F9A-144B-71F12516F7E8}"/>
              </a:ext>
            </a:extLst>
          </p:cNvPr>
          <p:cNvSpPr/>
          <p:nvPr/>
        </p:nvSpPr>
        <p:spPr>
          <a:xfrm>
            <a:off x="5298510" y="860778"/>
            <a:ext cx="343577" cy="289999"/>
          </a:xfrm>
          <a:custGeom>
            <a:avLst/>
            <a:gdLst/>
            <a:ahLst/>
            <a:cxnLst/>
            <a:rect l="l" t="t" r="r" b="b"/>
            <a:pathLst>
              <a:path w="8330" h="7031" extrusionOk="0">
                <a:moveTo>
                  <a:pt x="1" y="0"/>
                </a:moveTo>
                <a:lnTo>
                  <a:pt x="1489" y="3515"/>
                </a:lnTo>
                <a:lnTo>
                  <a:pt x="1" y="7031"/>
                </a:lnTo>
                <a:lnTo>
                  <a:pt x="8330" y="351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5" name="Google Shape;1699;p21">
            <a:extLst>
              <a:ext uri="{FF2B5EF4-FFF2-40B4-BE49-F238E27FC236}">
                <a16:creationId xmlns:a16="http://schemas.microsoft.com/office/drawing/2014/main" id="{D9436A66-1987-3E84-C8D1-1A87BB912AE6}"/>
              </a:ext>
            </a:extLst>
          </p:cNvPr>
          <p:cNvSpPr/>
          <p:nvPr/>
        </p:nvSpPr>
        <p:spPr>
          <a:xfrm>
            <a:off x="442300" y="3428999"/>
            <a:ext cx="4856210" cy="1904195"/>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6" name="Google Shape;1700;p21">
            <a:extLst>
              <a:ext uri="{FF2B5EF4-FFF2-40B4-BE49-F238E27FC236}">
                <a16:creationId xmlns:a16="http://schemas.microsoft.com/office/drawing/2014/main" id="{11CD4C28-0085-091D-2ED8-C2010292F415}"/>
              </a:ext>
            </a:extLst>
          </p:cNvPr>
          <p:cNvSpPr/>
          <p:nvPr/>
        </p:nvSpPr>
        <p:spPr>
          <a:xfrm>
            <a:off x="5209733" y="5151650"/>
            <a:ext cx="343577" cy="289999"/>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7" name="Google Shape;1701;p21">
            <a:extLst>
              <a:ext uri="{FF2B5EF4-FFF2-40B4-BE49-F238E27FC236}">
                <a16:creationId xmlns:a16="http://schemas.microsoft.com/office/drawing/2014/main" id="{A2139E41-2144-0121-BB80-F673ACB1CE46}"/>
              </a:ext>
            </a:extLst>
          </p:cNvPr>
          <p:cNvSpPr/>
          <p:nvPr/>
        </p:nvSpPr>
        <p:spPr>
          <a:xfrm>
            <a:off x="647306" y="1553136"/>
            <a:ext cx="2996499" cy="299645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Palatino" pitchFamily="2" charset="77"/>
                <a:ea typeface="Palatino" pitchFamily="2" charset="77"/>
                <a:cs typeface="Fira Sans Medium"/>
                <a:sym typeface="Fira Sans Medium"/>
              </a:rPr>
              <a:t>Types of Gem5 </a:t>
            </a:r>
          </a:p>
          <a:p>
            <a:pPr marL="0" lvl="0" indent="0" algn="ctr" rtl="0">
              <a:spcBef>
                <a:spcPts val="0"/>
              </a:spcBef>
              <a:spcAft>
                <a:spcPts val="0"/>
              </a:spcAft>
              <a:buNone/>
            </a:pPr>
            <a:r>
              <a:rPr lang="en" sz="2400" b="1">
                <a:latin typeface="Palatino" pitchFamily="2" charset="77"/>
                <a:ea typeface="Palatino" pitchFamily="2" charset="77"/>
                <a:cs typeface="Fira Sans Medium"/>
                <a:sym typeface="Fira Sans Medium"/>
              </a:rPr>
              <a:t>Branch Predictor</a:t>
            </a:r>
            <a:endParaRPr sz="2400" b="1">
              <a:latin typeface="Palatino" pitchFamily="2" charset="77"/>
              <a:ea typeface="Palatino" pitchFamily="2" charset="77"/>
              <a:cs typeface="Fira Sans Medium"/>
              <a:sym typeface="Fira Sans Medium"/>
            </a:endParaRPr>
          </a:p>
        </p:txBody>
      </p:sp>
      <p:sp>
        <p:nvSpPr>
          <p:cNvPr id="18" name="Google Shape;1702;p21">
            <a:extLst>
              <a:ext uri="{FF2B5EF4-FFF2-40B4-BE49-F238E27FC236}">
                <a16:creationId xmlns:a16="http://schemas.microsoft.com/office/drawing/2014/main" id="{81957FD5-26B7-75C9-A50B-4E84E76B7DD8}"/>
              </a:ext>
            </a:extLst>
          </p:cNvPr>
          <p:cNvSpPr/>
          <p:nvPr/>
        </p:nvSpPr>
        <p:spPr>
          <a:xfrm>
            <a:off x="5756997" y="4285999"/>
            <a:ext cx="5272702" cy="1615455"/>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19" name="Google Shape;1703;p21">
            <a:extLst>
              <a:ext uri="{FF2B5EF4-FFF2-40B4-BE49-F238E27FC236}">
                <a16:creationId xmlns:a16="http://schemas.microsoft.com/office/drawing/2014/main" id="{E2A31D1B-B468-6CDB-8DEC-AAA619C42F3A}"/>
              </a:ext>
            </a:extLst>
          </p:cNvPr>
          <p:cNvSpPr/>
          <p:nvPr/>
        </p:nvSpPr>
        <p:spPr>
          <a:xfrm>
            <a:off x="5756997" y="4285999"/>
            <a:ext cx="553889" cy="1615455"/>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Palatino" pitchFamily="2" charset="77"/>
                <a:ea typeface="Palatino" pitchFamily="2" charset="77"/>
                <a:cs typeface="Fira Sans SemiBold"/>
                <a:sym typeface="Fira Sans SemiBold"/>
              </a:rPr>
              <a:t>3</a:t>
            </a:r>
            <a:endParaRPr sz="3000">
              <a:solidFill>
                <a:srgbClr val="FFFFFF"/>
              </a:solidFill>
              <a:latin typeface="Palatino" pitchFamily="2" charset="77"/>
              <a:ea typeface="Palatino" pitchFamily="2" charset="77"/>
              <a:cs typeface="Fira Sans SemiBold"/>
              <a:sym typeface="Fira Sans SemiBold"/>
            </a:endParaRPr>
          </a:p>
        </p:txBody>
      </p:sp>
      <p:sp>
        <p:nvSpPr>
          <p:cNvPr id="20" name="Google Shape;1704;p21">
            <a:extLst>
              <a:ext uri="{FF2B5EF4-FFF2-40B4-BE49-F238E27FC236}">
                <a16:creationId xmlns:a16="http://schemas.microsoft.com/office/drawing/2014/main" id="{A627ACBD-DCC6-9033-7CF0-195DA3F46FB8}"/>
              </a:ext>
            </a:extLst>
          </p:cNvPr>
          <p:cNvSpPr/>
          <p:nvPr/>
        </p:nvSpPr>
        <p:spPr>
          <a:xfrm>
            <a:off x="5756996" y="340877"/>
            <a:ext cx="5285776" cy="1389386"/>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1" name="Google Shape;1705;p21">
            <a:extLst>
              <a:ext uri="{FF2B5EF4-FFF2-40B4-BE49-F238E27FC236}">
                <a16:creationId xmlns:a16="http://schemas.microsoft.com/office/drawing/2014/main" id="{52A6A4E3-A24C-2F45-C2FD-370EDBBF10C9}"/>
              </a:ext>
            </a:extLst>
          </p:cNvPr>
          <p:cNvSpPr/>
          <p:nvPr/>
        </p:nvSpPr>
        <p:spPr>
          <a:xfrm>
            <a:off x="5756997" y="340876"/>
            <a:ext cx="553889" cy="1389386"/>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Palatino" pitchFamily="2" charset="77"/>
                <a:ea typeface="Palatino" pitchFamily="2" charset="77"/>
                <a:cs typeface="Fira Sans SemiBold"/>
                <a:sym typeface="Fira Sans SemiBold"/>
              </a:rPr>
              <a:t>1</a:t>
            </a:r>
            <a:endParaRPr sz="3000">
              <a:solidFill>
                <a:srgbClr val="FFFFFF"/>
              </a:solidFill>
              <a:latin typeface="Palatino" pitchFamily="2" charset="77"/>
              <a:ea typeface="Palatino" pitchFamily="2" charset="77"/>
              <a:cs typeface="Fira Sans SemiBold"/>
              <a:sym typeface="Fira Sans SemiBold"/>
            </a:endParaRPr>
          </a:p>
        </p:txBody>
      </p:sp>
      <p:sp>
        <p:nvSpPr>
          <p:cNvPr id="22" name="Google Shape;1706;p21">
            <a:extLst>
              <a:ext uri="{FF2B5EF4-FFF2-40B4-BE49-F238E27FC236}">
                <a16:creationId xmlns:a16="http://schemas.microsoft.com/office/drawing/2014/main" id="{4AB04E0A-8060-B82B-05E6-CADD3057B55F}"/>
              </a:ext>
            </a:extLst>
          </p:cNvPr>
          <p:cNvSpPr/>
          <p:nvPr/>
        </p:nvSpPr>
        <p:spPr>
          <a:xfrm>
            <a:off x="5756997" y="2190064"/>
            <a:ext cx="5285776" cy="1784867"/>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latino" pitchFamily="2" charset="77"/>
              <a:ea typeface="Palatino" pitchFamily="2" charset="77"/>
            </a:endParaRPr>
          </a:p>
        </p:txBody>
      </p:sp>
      <p:sp>
        <p:nvSpPr>
          <p:cNvPr id="23" name="Google Shape;1707;p21">
            <a:extLst>
              <a:ext uri="{FF2B5EF4-FFF2-40B4-BE49-F238E27FC236}">
                <a16:creationId xmlns:a16="http://schemas.microsoft.com/office/drawing/2014/main" id="{704FFCC6-1201-2B8F-F7AD-3C746F3F1568}"/>
              </a:ext>
            </a:extLst>
          </p:cNvPr>
          <p:cNvSpPr/>
          <p:nvPr/>
        </p:nvSpPr>
        <p:spPr>
          <a:xfrm>
            <a:off x="5756997" y="2190063"/>
            <a:ext cx="553889" cy="1784867"/>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Palatino" pitchFamily="2" charset="77"/>
                <a:ea typeface="Palatino" pitchFamily="2" charset="77"/>
                <a:cs typeface="Fira Sans SemiBold"/>
                <a:sym typeface="Fira Sans SemiBold"/>
              </a:rPr>
              <a:t>2</a:t>
            </a:r>
            <a:endParaRPr sz="3000">
              <a:solidFill>
                <a:srgbClr val="FFFFFF"/>
              </a:solidFill>
              <a:latin typeface="Palatino" pitchFamily="2" charset="77"/>
              <a:ea typeface="Palatino" pitchFamily="2" charset="77"/>
              <a:cs typeface="Fira Sans SemiBold"/>
              <a:sym typeface="Fira Sans SemiBold"/>
            </a:endParaRPr>
          </a:p>
        </p:txBody>
      </p:sp>
      <p:sp>
        <p:nvSpPr>
          <p:cNvPr id="28" name="Google Shape;1712;p21">
            <a:extLst>
              <a:ext uri="{FF2B5EF4-FFF2-40B4-BE49-F238E27FC236}">
                <a16:creationId xmlns:a16="http://schemas.microsoft.com/office/drawing/2014/main" id="{0A66FB91-AE74-9E9B-2376-35B47C2FD2F2}"/>
              </a:ext>
            </a:extLst>
          </p:cNvPr>
          <p:cNvSpPr txBox="1"/>
          <p:nvPr/>
        </p:nvSpPr>
        <p:spPr>
          <a:xfrm>
            <a:off x="6331422" y="342034"/>
            <a:ext cx="2789985" cy="456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Palatino" pitchFamily="2" charset="77"/>
                <a:ea typeface="Palatino" pitchFamily="2" charset="77"/>
                <a:cs typeface="Fira Sans Medium"/>
                <a:sym typeface="Fira Sans Medium"/>
              </a:rPr>
              <a:t>Local Predictor</a:t>
            </a:r>
            <a:endParaRPr sz="1800">
              <a:latin typeface="Palatino" pitchFamily="2" charset="77"/>
              <a:ea typeface="Palatino" pitchFamily="2" charset="77"/>
              <a:cs typeface="Fira Sans Medium"/>
              <a:sym typeface="Fira Sans Medium"/>
            </a:endParaRPr>
          </a:p>
        </p:txBody>
      </p:sp>
      <p:sp>
        <p:nvSpPr>
          <p:cNvPr id="29" name="Google Shape;1713;p21">
            <a:extLst>
              <a:ext uri="{FF2B5EF4-FFF2-40B4-BE49-F238E27FC236}">
                <a16:creationId xmlns:a16="http://schemas.microsoft.com/office/drawing/2014/main" id="{F6E0DCA1-E2D7-A562-EF7F-D979E913F3AC}"/>
              </a:ext>
            </a:extLst>
          </p:cNvPr>
          <p:cNvSpPr txBox="1"/>
          <p:nvPr/>
        </p:nvSpPr>
        <p:spPr>
          <a:xfrm>
            <a:off x="6310874" y="800680"/>
            <a:ext cx="4673601" cy="820731"/>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2bit Local Branch Predictor</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Capturing the actual history of the specific branch and use that to make our prediction</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A table will record branch is being </a:t>
            </a:r>
            <a:r>
              <a:rPr lang="en-US" sz="1200" b="1">
                <a:latin typeface="Palatino" pitchFamily="2" charset="77"/>
                <a:ea typeface="Palatino" pitchFamily="2" charset="77"/>
                <a:cs typeface="Fira Sans"/>
                <a:sym typeface="Fira Sans"/>
              </a:rPr>
              <a:t>taken</a:t>
            </a:r>
            <a:r>
              <a:rPr lang="en-US" sz="1200">
                <a:latin typeface="Palatino" pitchFamily="2" charset="77"/>
                <a:ea typeface="Palatino" pitchFamily="2" charset="77"/>
                <a:cs typeface="Fira Sans"/>
                <a:sym typeface="Fira Sans"/>
              </a:rPr>
              <a:t> or </a:t>
            </a:r>
            <a:r>
              <a:rPr lang="en-US" sz="1200" b="1">
                <a:latin typeface="Palatino" pitchFamily="2" charset="77"/>
                <a:ea typeface="Palatino" pitchFamily="2" charset="77"/>
                <a:cs typeface="Fira Sans"/>
                <a:sym typeface="Fira Sans"/>
              </a:rPr>
              <a:t>not taken</a:t>
            </a:r>
          </a:p>
          <a:p>
            <a:pPr marL="171450" lvl="0" indent="-171450" algn="l" rtl="0">
              <a:spcBef>
                <a:spcPts val="0"/>
              </a:spcBef>
              <a:spcAft>
                <a:spcPts val="0"/>
              </a:spcAft>
              <a:buFont typeface="Arial" panose="020B0604020202020204" pitchFamily="34" charset="0"/>
              <a:buChar char="•"/>
            </a:pPr>
            <a:r>
              <a:rPr lang="en" sz="1200">
                <a:latin typeface="Palatino" pitchFamily="2" charset="77"/>
                <a:ea typeface="Palatino" pitchFamily="2" charset="77"/>
                <a:cs typeface="Fira Sans"/>
                <a:sym typeface="Fira Sans"/>
              </a:rPr>
              <a:t>Trade-off: Easy to implement but miss predict rate is high</a:t>
            </a:r>
            <a:endParaRPr sz="1200">
              <a:latin typeface="Palatino" pitchFamily="2" charset="77"/>
              <a:ea typeface="Palatino" pitchFamily="2" charset="77"/>
              <a:cs typeface="Fira Sans"/>
              <a:sym typeface="Fira Sans"/>
            </a:endParaRPr>
          </a:p>
        </p:txBody>
      </p:sp>
      <p:sp>
        <p:nvSpPr>
          <p:cNvPr id="30" name="Google Shape;1714;p21">
            <a:extLst>
              <a:ext uri="{FF2B5EF4-FFF2-40B4-BE49-F238E27FC236}">
                <a16:creationId xmlns:a16="http://schemas.microsoft.com/office/drawing/2014/main" id="{17318DF4-BB36-CFC0-206F-478F1535C188}"/>
              </a:ext>
            </a:extLst>
          </p:cNvPr>
          <p:cNvSpPr txBox="1"/>
          <p:nvPr/>
        </p:nvSpPr>
        <p:spPr>
          <a:xfrm>
            <a:off x="6310874" y="2190065"/>
            <a:ext cx="2878681" cy="456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Palatino" pitchFamily="2" charset="77"/>
                <a:ea typeface="Palatino" pitchFamily="2" charset="77"/>
                <a:cs typeface="Fira Sans Medium"/>
                <a:sym typeface="Fira Sans Medium"/>
              </a:rPr>
              <a:t>Bi-Mode Predictor</a:t>
            </a:r>
            <a:endParaRPr sz="1800">
              <a:latin typeface="Palatino" pitchFamily="2" charset="77"/>
              <a:ea typeface="Palatino" pitchFamily="2" charset="77"/>
              <a:cs typeface="Fira Sans Medium"/>
              <a:sym typeface="Fira Sans Medium"/>
            </a:endParaRPr>
          </a:p>
        </p:txBody>
      </p:sp>
      <p:sp>
        <p:nvSpPr>
          <p:cNvPr id="31" name="Google Shape;1715;p21">
            <a:extLst>
              <a:ext uri="{FF2B5EF4-FFF2-40B4-BE49-F238E27FC236}">
                <a16:creationId xmlns:a16="http://schemas.microsoft.com/office/drawing/2014/main" id="{608AF7E0-2936-EB1E-918D-884AE5036825}"/>
              </a:ext>
            </a:extLst>
          </p:cNvPr>
          <p:cNvSpPr txBox="1"/>
          <p:nvPr/>
        </p:nvSpPr>
        <p:spPr>
          <a:xfrm>
            <a:off x="6310875" y="2559336"/>
            <a:ext cx="4718824" cy="141559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Global Behavioral Branch Predictor</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Capturing the sequential correlation between branches</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It  aims to eliminate the destructive aliasing that occurs when two branches of opposite biases share the same global history pattern. </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Trade-off: higher accuracy than local predictor but more complex to implement.</a:t>
            </a:r>
            <a:endParaRPr sz="1200">
              <a:latin typeface="Palatino" pitchFamily="2" charset="77"/>
              <a:ea typeface="Palatino" pitchFamily="2" charset="77"/>
              <a:cs typeface="Fira Sans"/>
              <a:sym typeface="Fira Sans"/>
            </a:endParaRPr>
          </a:p>
        </p:txBody>
      </p:sp>
      <p:sp>
        <p:nvSpPr>
          <p:cNvPr id="32" name="Google Shape;1716;p21">
            <a:extLst>
              <a:ext uri="{FF2B5EF4-FFF2-40B4-BE49-F238E27FC236}">
                <a16:creationId xmlns:a16="http://schemas.microsoft.com/office/drawing/2014/main" id="{473E8197-0352-BA56-2A70-C623DBB9AB4F}"/>
              </a:ext>
            </a:extLst>
          </p:cNvPr>
          <p:cNvSpPr txBox="1"/>
          <p:nvPr/>
        </p:nvSpPr>
        <p:spPr>
          <a:xfrm>
            <a:off x="6331422" y="4285998"/>
            <a:ext cx="2810532" cy="456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Palatino" pitchFamily="2" charset="77"/>
                <a:ea typeface="Palatino" pitchFamily="2" charset="77"/>
                <a:cs typeface="Fira Sans Medium"/>
                <a:sym typeface="Fira Sans Medium"/>
              </a:rPr>
              <a:t>Tournament Predictor</a:t>
            </a:r>
            <a:endParaRPr sz="1800">
              <a:latin typeface="Palatino" pitchFamily="2" charset="77"/>
              <a:ea typeface="Palatino" pitchFamily="2" charset="77"/>
              <a:cs typeface="Fira Sans Medium"/>
              <a:sym typeface="Fira Sans Medium"/>
            </a:endParaRPr>
          </a:p>
        </p:txBody>
      </p:sp>
      <p:sp>
        <p:nvSpPr>
          <p:cNvPr id="33" name="Google Shape;1717;p21">
            <a:extLst>
              <a:ext uri="{FF2B5EF4-FFF2-40B4-BE49-F238E27FC236}">
                <a16:creationId xmlns:a16="http://schemas.microsoft.com/office/drawing/2014/main" id="{A3637E4E-0782-30DC-994A-BC42092B2A8B}"/>
              </a:ext>
            </a:extLst>
          </p:cNvPr>
          <p:cNvSpPr txBox="1"/>
          <p:nvPr/>
        </p:nvSpPr>
        <p:spPr>
          <a:xfrm>
            <a:off x="6331422" y="4658061"/>
            <a:ext cx="4731898" cy="1205687"/>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Combined/Hybrid Predictor</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Make multiple predictions and choose the right prediction based on the context of the particular branch</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It has a </a:t>
            </a:r>
            <a:r>
              <a:rPr lang="en-US" sz="1200" b="1">
                <a:latin typeface="Palatino" pitchFamily="2" charset="77"/>
                <a:ea typeface="Palatino" pitchFamily="2" charset="77"/>
                <a:cs typeface="Fira Sans"/>
                <a:sym typeface="Fira Sans"/>
              </a:rPr>
              <a:t>local predictor </a:t>
            </a:r>
            <a:r>
              <a:rPr lang="en-US" sz="1200">
                <a:latin typeface="Palatino" pitchFamily="2" charset="77"/>
                <a:ea typeface="Palatino" pitchFamily="2" charset="77"/>
                <a:cs typeface="Fira Sans"/>
                <a:sym typeface="Fira Sans"/>
              </a:rPr>
              <a:t>and a </a:t>
            </a:r>
            <a:r>
              <a:rPr lang="en-US" sz="1200" b="1">
                <a:latin typeface="Palatino" pitchFamily="2" charset="77"/>
                <a:ea typeface="Palatino" pitchFamily="2" charset="77"/>
                <a:cs typeface="Fira Sans"/>
                <a:sym typeface="Fira Sans"/>
              </a:rPr>
              <a:t>global predictor</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A choice predictor chooses between the two</a:t>
            </a:r>
          </a:p>
          <a:p>
            <a:pPr marL="171450" lvl="0" indent="-171450" algn="l" rtl="0">
              <a:spcBef>
                <a:spcPts val="0"/>
              </a:spcBef>
              <a:spcAft>
                <a:spcPts val="0"/>
              </a:spcAft>
              <a:buFont typeface="Arial" panose="020B0604020202020204" pitchFamily="34" charset="0"/>
              <a:buChar char="•"/>
            </a:pPr>
            <a:r>
              <a:rPr lang="en-US" sz="1200">
                <a:latin typeface="Palatino" pitchFamily="2" charset="77"/>
                <a:ea typeface="Palatino" pitchFamily="2" charset="77"/>
                <a:cs typeface="Fira Sans"/>
                <a:sym typeface="Fira Sans"/>
              </a:rPr>
              <a:t>Trade-off: Better accuracy but longer access latency</a:t>
            </a:r>
            <a:endParaRPr sz="1200">
              <a:latin typeface="Palatino" pitchFamily="2" charset="77"/>
              <a:ea typeface="Palatino" pitchFamily="2" charset="77"/>
              <a:cs typeface="Fira Sans"/>
              <a:sym typeface="Fira Sans"/>
            </a:endParaRPr>
          </a:p>
        </p:txBody>
      </p:sp>
    </p:spTree>
    <p:extLst>
      <p:ext uri="{BB962C8B-B14F-4D97-AF65-F5344CB8AC3E}">
        <p14:creationId xmlns:p14="http://schemas.microsoft.com/office/powerpoint/2010/main" val="211523263"/>
      </p:ext>
    </p:extLst>
  </p:cSld>
  <p:clrMapOvr>
    <a:masterClrMapping/>
  </p:clrMapOvr>
</p:sld>
</file>

<file path=ppt/theme/theme1.xml><?xml version="1.0" encoding="utf-8"?>
<a:theme xmlns:a="http://schemas.openxmlformats.org/drawingml/2006/main" name="Sophisticated Business">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1876</Words>
  <Application>Microsoft Office PowerPoint</Application>
  <PresentationFormat>Widescreen</PresentationFormat>
  <Paragraphs>372</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Sophisticated Business</vt:lpstr>
      <vt:lpstr>Project 1 – Branch Prediction CS6304 Computer Architecture</vt:lpstr>
      <vt:lpstr>Outline</vt:lpstr>
      <vt:lpstr>PowerPoint Presentation</vt:lpstr>
      <vt:lpstr>Branch Prediction</vt:lpstr>
      <vt:lpstr>3 Things to be predict at Fetch stage</vt:lpstr>
      <vt:lpstr>PowerPoint Presentation</vt:lpstr>
      <vt:lpstr>PowerPoint Presentation</vt:lpstr>
      <vt:lpstr>Gem5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results between 3 different branch predictors</vt:lpstr>
      <vt:lpstr>Exploration - BTBEntries on LocalBP</vt:lpstr>
      <vt:lpstr>Exploration – Local Predictor size on LocalBP</vt:lpstr>
      <vt:lpstr>Exploration – BTB Entries in BiModeBP</vt:lpstr>
      <vt:lpstr>Exploration – Predictor sizes on BiModeBP</vt:lpstr>
      <vt:lpstr>Exploration – BTB Entries on TournamentBP</vt:lpstr>
      <vt:lpstr>Exploration – Predictor sizes on TournamentBP</vt:lpstr>
      <vt:lpstr>PowerPoint Presentation</vt:lpstr>
      <vt:lpstr>PowerPoint Presentation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Duarte;Inc. 2014</dc:creator>
  <cp:lastModifiedBy>Chang, Chih-An</cp:lastModifiedBy>
  <cp:revision>4</cp:revision>
  <dcterms:created xsi:type="dcterms:W3CDTF">2014-02-06T21:29:49Z</dcterms:created>
  <dcterms:modified xsi:type="dcterms:W3CDTF">2022-11-04T17:09:19Z</dcterms:modified>
</cp:coreProperties>
</file>